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</p:sldMasterIdLst>
  <p:notesMasterIdLst>
    <p:notesMasterId r:id="rId21"/>
  </p:notesMasterIdLst>
  <p:handoutMasterIdLst>
    <p:handoutMasterId r:id="rId22"/>
  </p:handoutMasterIdLst>
  <p:sldIdLst>
    <p:sldId id="407" r:id="rId2"/>
    <p:sldId id="435" r:id="rId3"/>
    <p:sldId id="436" r:id="rId4"/>
    <p:sldId id="371" r:id="rId5"/>
    <p:sldId id="369" r:id="rId6"/>
    <p:sldId id="303" r:id="rId7"/>
    <p:sldId id="440" r:id="rId8"/>
    <p:sldId id="370" r:id="rId9"/>
    <p:sldId id="442" r:id="rId10"/>
    <p:sldId id="439" r:id="rId11"/>
    <p:sldId id="438" r:id="rId12"/>
    <p:sldId id="312" r:id="rId13"/>
    <p:sldId id="437" r:id="rId14"/>
    <p:sldId id="274" r:id="rId15"/>
    <p:sldId id="447" r:id="rId16"/>
    <p:sldId id="450" r:id="rId17"/>
    <p:sldId id="451" r:id="rId18"/>
    <p:sldId id="362" r:id="rId19"/>
    <p:sldId id="361" r:id="rId2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D7E6ED"/>
    <a:srgbClr val="CDE0E9"/>
    <a:srgbClr val="CADFE8"/>
    <a:srgbClr val="47FFFF"/>
    <a:srgbClr val="FFCCFF"/>
    <a:srgbClr val="009999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86" autoAdjust="0"/>
    <p:restoredTop sz="93826" autoAdjust="0"/>
  </p:normalViewPr>
  <p:slideViewPr>
    <p:cSldViewPr>
      <p:cViewPr varScale="1">
        <p:scale>
          <a:sx n="104" d="100"/>
          <a:sy n="104" d="100"/>
        </p:scale>
        <p:origin x="1872" y="96"/>
      </p:cViewPr>
      <p:guideLst>
        <p:guide orient="horz" pos="2160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2010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70882-A464-40DA-8C63-BCF9A5B33B8F}" type="datetimeFigureOut">
              <a:rPr lang="pl-PL" smtClean="0"/>
              <a:t>12.11.2025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77245A-AB98-4543-9F01-56C171F89B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7539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8C56E-3C27-4E26-A2A1-136DBBC39846}" type="datetimeFigureOut">
              <a:rPr lang="pl-PL" smtClean="0"/>
              <a:pPr/>
              <a:t>12.11.2025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7B42E-76B7-40B9-9D21-50CCCCCB4E6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5140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7B42E-76B7-40B9-9D21-50CCCCCB4E61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49380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7B42E-76B7-40B9-9D21-50CCCCCB4E61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3471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B68CB0C-819A-40C6-8473-DFB68E5BCC6A}" type="datetimeFigureOut">
              <a:rPr lang="pl-PL" smtClean="0"/>
              <a:pPr/>
              <a:t>12.11.2025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l-PL"/>
          </a:p>
        </p:txBody>
      </p:sp>
      <p:sp>
        <p:nvSpPr>
          <p:cNvPr id="10" name="Prostokąt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ostokąt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ostokąt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Łącznik prostoliniowy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Łącznik prostoliniowy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Łącznik prostoliniowy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Łącznik prostoliniowy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Łącznik prostoliniowy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Łącznik prostoliniowy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ostokąt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04ACA40-BD22-411F-BBA6-814C21B783D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8CB0C-819A-40C6-8473-DFB68E5BCC6A}" type="datetimeFigureOut">
              <a:rPr lang="pl-PL" smtClean="0"/>
              <a:pPr/>
              <a:t>12.11.2025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CA40-BD22-411F-BBA6-814C21B783D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8CB0C-819A-40C6-8473-DFB68E5BCC6A}" type="datetimeFigureOut">
              <a:rPr lang="pl-PL" smtClean="0"/>
              <a:pPr/>
              <a:t>12.11.2025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CA40-BD22-411F-BBA6-814C21B783D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B68CB0C-819A-40C6-8473-DFB68E5BCC6A}" type="datetimeFigureOut">
              <a:rPr lang="pl-PL" smtClean="0"/>
              <a:pPr/>
              <a:t>12.11.2025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04ACA40-BD22-411F-BBA6-814C21B783D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B68CB0C-819A-40C6-8473-DFB68E5BCC6A}" type="datetimeFigureOut">
              <a:rPr lang="pl-PL" smtClean="0"/>
              <a:pPr/>
              <a:t>12.11.2025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l-PL"/>
          </a:p>
        </p:txBody>
      </p:sp>
      <p:sp>
        <p:nvSpPr>
          <p:cNvPr id="9" name="Prostokąt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Łącznik prostoliniowy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Łącznik prostoliniowy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Łącznik prostoliniowy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Łącznik prostoliniowy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Łącznik prostoliniowy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ostokąt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Łącznik prostoliniowy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04ACA40-BD22-411F-BBA6-814C21B783D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8CB0C-819A-40C6-8473-DFB68E5BCC6A}" type="datetimeFigureOut">
              <a:rPr lang="pl-PL" smtClean="0"/>
              <a:pPr/>
              <a:t>12.11.2025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CA40-BD22-411F-BBA6-814C21B783D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8CB0C-819A-40C6-8473-DFB68E5BCC6A}" type="datetimeFigureOut">
              <a:rPr lang="pl-PL" smtClean="0"/>
              <a:pPr/>
              <a:t>12.11.2025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CA40-BD22-411F-BBA6-814C21B783D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14" name="Symbol zastępczy teks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B68CB0C-819A-40C6-8473-DFB68E5BCC6A}" type="datetimeFigureOut">
              <a:rPr lang="pl-PL" smtClean="0"/>
              <a:pPr/>
              <a:t>12.11.2025</a:t>
            </a:fld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04ACA40-BD22-411F-BBA6-814C21B783D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8CB0C-819A-40C6-8473-DFB68E5BCC6A}" type="datetimeFigureOut">
              <a:rPr lang="pl-PL" smtClean="0"/>
              <a:pPr/>
              <a:t>12.11.2025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CA40-BD22-411F-BBA6-814C21B783D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Łącznik prostoliniowy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8" name="Łącznik prostoliniowy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Łącznik prostoliniowy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Łącznik prostoliniowy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Łącznik prostoliniowy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ymbol zastępczy zawartośc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21" name="Symbol zastępczy daty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B68CB0C-819A-40C6-8473-DFB68E5BCC6A}" type="datetimeFigureOut">
              <a:rPr lang="pl-PL" smtClean="0"/>
              <a:pPr/>
              <a:t>12.11.2025</a:t>
            </a:fld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04ACA40-BD22-411F-BBA6-814C21B783D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3" name="Symbol zastępczy stop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Łącznik prostoliniowy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10" name="Łącznik prostoliniowy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ostokąt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Łącznik prostoliniowy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Łącznik prostoliniowy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Łącznik prostoliniowy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ymbol zastępczy daty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B68CB0C-819A-40C6-8473-DFB68E5BCC6A}" type="datetimeFigureOut">
              <a:rPr lang="pl-PL" smtClean="0"/>
              <a:pPr/>
              <a:t>12.11.2025</a:t>
            </a:fld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04ACA40-BD22-411F-BBA6-814C21B783D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E6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Łącznik prostoliniowy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B68CB0C-819A-40C6-8473-DFB68E5BCC6A}" type="datetimeFigureOut">
              <a:rPr lang="pl-PL" smtClean="0"/>
              <a:pPr/>
              <a:t>12.11.2025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Łącznik prostoliniowy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Łącznik prostoliniowy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ostokąt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Łącznik prostoliniowy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04ACA40-BD22-411F-BBA6-814C21B783D9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286" r:id="rId2"/>
    <p:sldLayoutId id="2147484287" r:id="rId3"/>
    <p:sldLayoutId id="2147484288" r:id="rId4"/>
    <p:sldLayoutId id="2147484289" r:id="rId5"/>
    <p:sldLayoutId id="2147484290" r:id="rId6"/>
    <p:sldLayoutId id="2147484291" r:id="rId7"/>
    <p:sldLayoutId id="2147484292" r:id="rId8"/>
    <p:sldLayoutId id="2147484293" r:id="rId9"/>
    <p:sldLayoutId id="2147484294" r:id="rId10"/>
    <p:sldLayoutId id="21474842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sf.opi.org.pl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cn.gov.pl/finansowanie-nauki/panele-ncn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7467600" cy="45719"/>
          </a:xfrm>
        </p:spPr>
        <p:txBody>
          <a:bodyPr>
            <a:normAutofit fontScale="90000"/>
          </a:bodyPr>
          <a:lstStyle/>
          <a:p>
            <a:pPr algn="ctr"/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228919"/>
            <a:ext cx="7467600" cy="6245033"/>
          </a:xfrm>
        </p:spPr>
        <p:txBody>
          <a:bodyPr>
            <a:normAutofit fontScale="62500" lnSpcReduction="20000"/>
          </a:bodyPr>
          <a:lstStyle/>
          <a:p>
            <a:endParaRPr lang="pl-PL" b="1" dirty="0"/>
          </a:p>
          <a:p>
            <a:endParaRPr lang="pl-PL" b="1" dirty="0"/>
          </a:p>
          <a:p>
            <a:endParaRPr lang="pl-PL" b="1" dirty="0"/>
          </a:p>
          <a:p>
            <a:pPr marL="0" indent="0" algn="ctr">
              <a:buNone/>
            </a:pPr>
            <a:r>
              <a:rPr lang="pl-PL" sz="5200" b="1" dirty="0">
                <a:solidFill>
                  <a:srgbClr val="0070C0"/>
                </a:solidFill>
              </a:rPr>
              <a:t>Konkursy </a:t>
            </a:r>
          </a:p>
          <a:p>
            <a:pPr marL="0" indent="0" algn="ctr">
              <a:buNone/>
            </a:pPr>
            <a:r>
              <a:rPr lang="pl-PL" sz="5200" b="1" dirty="0">
                <a:solidFill>
                  <a:srgbClr val="0070C0"/>
                </a:solidFill>
              </a:rPr>
              <a:t>Narodowe Centrum Nauki: </a:t>
            </a:r>
          </a:p>
          <a:p>
            <a:pPr marL="0" indent="0" algn="ctr">
              <a:buNone/>
            </a:pPr>
            <a:endParaRPr lang="pl-PL" sz="5200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pl-PL" sz="6500" b="1" dirty="0">
                <a:solidFill>
                  <a:srgbClr val="0070C0"/>
                </a:solidFill>
              </a:rPr>
              <a:t>OPUS, OPUS LAP, SONATA</a:t>
            </a:r>
            <a:r>
              <a:rPr lang="pl-PL" sz="5200" b="1" dirty="0">
                <a:solidFill>
                  <a:srgbClr val="0070C0"/>
                </a:solidFill>
              </a:rPr>
              <a:t> </a:t>
            </a:r>
          </a:p>
          <a:p>
            <a:pPr marL="0" indent="0" algn="ctr">
              <a:buNone/>
            </a:pPr>
            <a:endParaRPr lang="pl-PL" sz="4000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pl-PL" sz="4000" b="1" dirty="0">
                <a:solidFill>
                  <a:srgbClr val="0070C0"/>
                </a:solidFill>
              </a:rPr>
              <a:t>(edycja wrzesień 2025r.)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endParaRPr lang="pl-PL" b="1" dirty="0"/>
          </a:p>
          <a:p>
            <a:pPr marL="0" indent="0" algn="r">
              <a:buNone/>
            </a:pPr>
            <a:r>
              <a:rPr lang="pl-PL" b="1" dirty="0"/>
              <a:t>dr Dorota </a:t>
            </a:r>
            <a:r>
              <a:rPr lang="pl-PL" b="1" dirty="0" err="1"/>
              <a:t>Kiebzak</a:t>
            </a:r>
            <a:r>
              <a:rPr lang="pl-PL" b="1" dirty="0"/>
              <a:t>-Mandera</a:t>
            </a:r>
          </a:p>
          <a:p>
            <a:pPr marL="0" indent="0" algn="r">
              <a:buNone/>
            </a:pPr>
            <a:r>
              <a:rPr lang="pl-PL" dirty="0"/>
              <a:t>Dział Projektów Krajowych</a:t>
            </a:r>
          </a:p>
          <a:p>
            <a:pPr marL="0" indent="0" algn="r">
              <a:buNone/>
            </a:pPr>
            <a:r>
              <a:rPr lang="pl-PL" dirty="0"/>
              <a:t>Centrum Obsługi Badań Naukowych UEK</a:t>
            </a:r>
          </a:p>
          <a:p>
            <a:pPr marL="0" indent="0">
              <a:buNone/>
            </a:pPr>
            <a:endParaRPr lang="pl-PL" b="1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06075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05FCCB-62AF-8038-1CB0-AE58163E0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Etapy oceny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A5BF45B-695B-4E73-D37C-174897BB4BB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pl-PL" sz="3600" dirty="0"/>
          </a:p>
          <a:p>
            <a:pPr marL="0" indent="0">
              <a:buNone/>
            </a:pPr>
            <a:r>
              <a:rPr lang="pl-PL" sz="3600" dirty="0"/>
              <a:t>1) ocena formalna</a:t>
            </a:r>
          </a:p>
          <a:p>
            <a:pPr marL="0" indent="0">
              <a:buNone/>
            </a:pPr>
            <a:r>
              <a:rPr lang="pl-PL" sz="3600" dirty="0"/>
              <a:t>2) I etap </a:t>
            </a:r>
            <a:r>
              <a:rPr lang="pl-PL" sz="3600" dirty="0">
                <a:sym typeface="Wingdings" panose="05000000000000000000" pitchFamily="2" charset="2"/>
              </a:rPr>
              <a:t> eksperci (z panelu, który wybraliśmy)</a:t>
            </a:r>
          </a:p>
          <a:p>
            <a:pPr marL="0" indent="0">
              <a:buNone/>
            </a:pPr>
            <a:r>
              <a:rPr lang="pl-PL" sz="3600" dirty="0">
                <a:sym typeface="Wingdings" panose="05000000000000000000" pitchFamily="2" charset="2"/>
              </a:rPr>
              <a:t>3) II etap  recenzenci zewnętrzni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2850862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111E0C-2622-9180-F7DF-434987A89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51AF202-F108-FEEF-F5F3-7FBFABD862A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pl-PL" sz="3600" dirty="0"/>
          </a:p>
          <a:p>
            <a:pPr marL="0" indent="0">
              <a:buNone/>
            </a:pPr>
            <a:r>
              <a:rPr lang="pl-PL" sz="3600" dirty="0"/>
              <a:t>Uwaga! </a:t>
            </a:r>
            <a:r>
              <a:rPr lang="pl-PL" sz="3600" b="1" dirty="0"/>
              <a:t>Eksperci oceniający wniosek w I etapie oceny merytorycznej </a:t>
            </a:r>
            <a:r>
              <a:rPr lang="pl-PL" sz="3600" b="1" dirty="0">
                <a:highlight>
                  <a:srgbClr val="FFFF00"/>
                </a:highlight>
              </a:rPr>
              <a:t>nie mają </a:t>
            </a:r>
            <a:r>
              <a:rPr lang="pl-PL" sz="3600" b="1" dirty="0"/>
              <a:t>dostępu do szczegółowego opisu projektu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1522636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ctr"/>
            <a:r>
              <a:rPr lang="pl-PL" dirty="0"/>
              <a:t>Teksty, które trzeba przygotować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- </a:t>
            </a:r>
            <a:r>
              <a:rPr lang="pl-PL" sz="4000" dirty="0"/>
              <a:t>opis skrócony</a:t>
            </a:r>
          </a:p>
          <a:p>
            <a:pPr marL="0" indent="0">
              <a:buNone/>
            </a:pPr>
            <a:r>
              <a:rPr lang="pl-PL" sz="4000" dirty="0"/>
              <a:t>- opis szczegółowy</a:t>
            </a:r>
          </a:p>
          <a:p>
            <a:pPr marL="0" indent="0">
              <a:buNone/>
            </a:pPr>
            <a:r>
              <a:rPr lang="pl-PL" sz="4000" b="1" dirty="0">
                <a:solidFill>
                  <a:srgbClr val="00B050"/>
                </a:solidFill>
              </a:rPr>
              <a:t>- streszczenie (załączane do zaproszenia do recenzji)</a:t>
            </a:r>
          </a:p>
          <a:p>
            <a:pPr marL="0" indent="0">
              <a:buNone/>
            </a:pPr>
            <a:r>
              <a:rPr lang="pl-PL" sz="4000" dirty="0"/>
              <a:t>- streszczenie popularnonaukowe</a:t>
            </a:r>
          </a:p>
          <a:p>
            <a:pPr marL="0" indent="0">
              <a:buNone/>
            </a:pPr>
            <a:endParaRPr lang="pl-PL" sz="4000" dirty="0"/>
          </a:p>
          <a:p>
            <a:pPr>
              <a:buFontTx/>
              <a:buChar char="-"/>
            </a:pPr>
            <a:endParaRPr lang="pl-PL" dirty="0"/>
          </a:p>
          <a:p>
            <a:pPr>
              <a:buFontTx/>
              <a:buChar char="-"/>
            </a:pPr>
            <a:endParaRPr lang="pl-PL" sz="1800" dirty="0"/>
          </a:p>
          <a:p>
            <a:pPr>
              <a:buFontTx/>
              <a:buChar char="-"/>
            </a:pPr>
            <a:endParaRPr lang="pl-PL" sz="18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55211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BFF99A-9DC3-4935-B00A-44948C5EA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pl-PL" dirty="0"/>
              <a:t>Struktura opisów merytorycznych (ang.)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26BB02C-C014-4E1E-F585-B52C9FE90F4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7467600" cy="59046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1) </a:t>
            </a:r>
            <a:r>
              <a:rPr lang="pl-PL" b="1" dirty="0">
                <a:solidFill>
                  <a:srgbClr val="CC0099"/>
                </a:solidFill>
              </a:rPr>
              <a:t>cel naukowy projektu </a:t>
            </a:r>
            <a:r>
              <a:rPr lang="pl-PL" dirty="0"/>
              <a:t>(opis problemu do rozwiązania, stawiane pytania lub hipotezy badawcze); </a:t>
            </a:r>
          </a:p>
          <a:p>
            <a:pPr marL="0" indent="0">
              <a:buNone/>
            </a:pPr>
            <a:r>
              <a:rPr lang="pl-PL" dirty="0"/>
              <a:t>2) znaczenie projektu (dotychczasowy stan wiedzy, uzasadnienie podjęcia problemu badawczego, uzasadnienie nowatorskiego charakteru badań, znaczenie wyników projektu dla rozwoju danej dziedziny i dyscypliny naukowej); </a:t>
            </a:r>
          </a:p>
          <a:p>
            <a:pPr marL="0" indent="0">
              <a:buNone/>
            </a:pPr>
            <a:r>
              <a:rPr lang="pl-PL" dirty="0"/>
              <a:t>3) koncepcja i plan badań (ogólny plan badań, szczegółowe cele badawcze, wyniki badań wstępnych, harmonogram prac badawczych, na przykład w postaci wykresu Gantta z uwzględnieniem kamieni milowych, </a:t>
            </a:r>
            <a:r>
              <a:rPr lang="pl-PL" b="1" dirty="0">
                <a:solidFill>
                  <a:srgbClr val="CC0099"/>
                </a:solidFill>
              </a:rPr>
              <a:t>analiza ryzyka</a:t>
            </a:r>
            <a:r>
              <a:rPr lang="pl-PL" dirty="0"/>
              <a:t>); </a:t>
            </a:r>
          </a:p>
          <a:p>
            <a:pPr marL="0" indent="0">
              <a:buNone/>
            </a:pPr>
            <a:r>
              <a:rPr lang="pl-PL" dirty="0"/>
              <a:t>4) </a:t>
            </a:r>
            <a:r>
              <a:rPr lang="pl-PL" b="1" dirty="0">
                <a:solidFill>
                  <a:srgbClr val="CC0099"/>
                </a:solidFill>
              </a:rPr>
              <a:t>metodyka badań </a:t>
            </a:r>
            <a:r>
              <a:rPr lang="pl-PL" dirty="0"/>
              <a:t>(sposób realizacji badań, metody, techniki i narzędzia badawcze, metody analizy i opracowania wyników, urządzenia i aparatura wykorzystywane w badaniach); </a:t>
            </a:r>
          </a:p>
          <a:p>
            <a:pPr marL="0" indent="0">
              <a:buNone/>
            </a:pPr>
            <a:r>
              <a:rPr lang="pl-PL" dirty="0"/>
              <a:t>5) skład i kwalifikacje zespołu badawczego, w tym (o ile dotyczy) osiągnięcia wykonawców projektu wskazanych we wniosku; </a:t>
            </a:r>
          </a:p>
          <a:p>
            <a:pPr marL="0" indent="0">
              <a:buNone/>
            </a:pPr>
            <a:r>
              <a:rPr lang="pl-PL" dirty="0"/>
              <a:t>6) wykaz literatury dotyczącej problematyki projektu.</a:t>
            </a:r>
          </a:p>
        </p:txBody>
      </p:sp>
    </p:spTree>
    <p:extLst>
      <p:ext uri="{BB962C8B-B14F-4D97-AF65-F5344CB8AC3E}">
        <p14:creationId xmlns:p14="http://schemas.microsoft.com/office/powerpoint/2010/main" val="185621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Co trzeba wyjaśnić oceniającym?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b="1" dirty="0"/>
              <a:t>CO</a:t>
            </a:r>
            <a:r>
              <a:rPr lang="pl-PL" dirty="0"/>
              <a:t> chcemy zbadać: definicje!</a:t>
            </a:r>
          </a:p>
          <a:p>
            <a:r>
              <a:rPr lang="pl-PL" b="1" dirty="0"/>
              <a:t>DLACZEGO?</a:t>
            </a:r>
          </a:p>
          <a:p>
            <a:r>
              <a:rPr lang="pl-PL" b="1" dirty="0"/>
              <a:t>DLACZEGO </a:t>
            </a:r>
            <a:r>
              <a:rPr lang="pl-PL" dirty="0"/>
              <a:t> teraz jest najodpowiedniejszy czas na to (nowe fakty? nowa interpretacja? nowa metodologia?) </a:t>
            </a:r>
          </a:p>
          <a:p>
            <a:r>
              <a:rPr lang="pl-PL" b="1" dirty="0"/>
              <a:t>JAK</a:t>
            </a:r>
            <a:r>
              <a:rPr lang="pl-PL" dirty="0"/>
              <a:t> nasze badania sytuują się w </a:t>
            </a:r>
            <a:r>
              <a:rPr lang="pl-PL" sz="4000" b="1" u="sng" dirty="0">
                <a:solidFill>
                  <a:srgbClr val="00B050"/>
                </a:solidFill>
              </a:rPr>
              <a:t>ŚWIATOWEJ</a:t>
            </a:r>
            <a:r>
              <a:rPr lang="pl-PL" dirty="0"/>
              <a:t> nauce (argumentowanie, że badamy coś, bo jeszcze w Polsce nikt tego nie robił jest skazane na porażkę, podobnie: bo się tym zajmuję od lat, bo się na tym znam)</a:t>
            </a:r>
          </a:p>
          <a:p>
            <a:r>
              <a:rPr lang="pl-PL" b="1" dirty="0"/>
              <a:t>JAKIMI</a:t>
            </a:r>
            <a:r>
              <a:rPr lang="pl-PL" dirty="0"/>
              <a:t> metodami?</a:t>
            </a:r>
          </a:p>
          <a:p>
            <a:r>
              <a:rPr lang="pl-PL" b="1" dirty="0"/>
              <a:t>Z JAKIM</a:t>
            </a:r>
            <a:r>
              <a:rPr lang="pl-PL" dirty="0"/>
              <a:t> zespołem?</a:t>
            </a:r>
          </a:p>
          <a:p>
            <a:r>
              <a:rPr lang="pl-PL" b="1" dirty="0"/>
              <a:t>GDZIE</a:t>
            </a:r>
            <a:r>
              <a:rPr lang="pl-PL" dirty="0"/>
              <a:t> i </a:t>
            </a:r>
            <a:r>
              <a:rPr lang="pl-PL" b="1" dirty="0"/>
              <a:t>DLACZEGO</a:t>
            </a:r>
            <a:r>
              <a:rPr lang="pl-PL" dirty="0"/>
              <a:t> tam (bo tam pracuję?????)?</a:t>
            </a:r>
          </a:p>
          <a:p>
            <a:r>
              <a:rPr lang="pl-PL" b="1" dirty="0"/>
              <a:t>ZA ILE?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26347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965B6B-A77C-41D2-8793-C63467721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4BA504-6748-4E94-BCF6-4CCECFD8112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3600" dirty="0"/>
              <a:t>Ankieta dorobku kierownika</a:t>
            </a:r>
          </a:p>
        </p:txBody>
      </p:sp>
    </p:spTree>
    <p:extLst>
      <p:ext uri="{BB962C8B-B14F-4D97-AF65-F5344CB8AC3E}">
        <p14:creationId xmlns:p14="http://schemas.microsoft.com/office/powerpoint/2010/main" val="17588822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0379691-53C2-0E1B-CF8D-0E5F75470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5314"/>
          </a:xfrm>
        </p:spPr>
        <p:txBody>
          <a:bodyPr/>
          <a:lstStyle/>
          <a:p>
            <a:pPr algn="ctr"/>
            <a:r>
              <a:rPr lang="pl-PL" dirty="0"/>
              <a:t>Plan zarządzania danymi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9B7296EE-2EA0-9382-A68B-FC07050A98E1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200" y="1268760"/>
            <a:ext cx="7931224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4592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9B1E5B-3D98-99B8-F6E3-99C58DF6C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282154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/>
              <a:t>Uczelniana Komisja Etyki ds. Badań Naukowych Uniwersytetu Ekonomicznego w Krakowie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0FBF3F-B1C8-EE49-DF92-A4A0A7971DA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Do zadań Komisji należy w szczególności wydawanie opinii o projektach badawczych (w tym z udziałem ludzi) pod kątem ich zgodności z zasadami etycznymi oraz dobrymi praktykami w badaniach naukowych.</a:t>
            </a:r>
          </a:p>
          <a:p>
            <a:r>
              <a:rPr lang="pl-PL" dirty="0"/>
              <a:t>Uzyskanie pozytywnej opinii Komisji nie uchyla obowiązku przestrzegania wymogów i warunków realizacji badań naukowych wynikających z przepisów prawa oraz dobrych praktyk obowiązujących w danej dziedzinie/dyscyplinie naukowej.</a:t>
            </a:r>
          </a:p>
          <a:p>
            <a:r>
              <a:rPr lang="pl-PL" dirty="0"/>
              <a:t>Komisja nie opiniuje badań klinicznych.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Wnioski do komisji są składne z pośrednictwem wewnętrznego systemu EOD.</a:t>
            </a:r>
          </a:p>
        </p:txBody>
      </p:sp>
    </p:spTree>
    <p:extLst>
      <p:ext uri="{BB962C8B-B14F-4D97-AF65-F5344CB8AC3E}">
        <p14:creationId xmlns:p14="http://schemas.microsoft.com/office/powerpoint/2010/main" val="2924100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Kosztorys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dwa koszyczki: koszty bezpośrednie i pośrednie (do 20% kosztów bezpośrednich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sz="2000" dirty="0"/>
              <a:t>§ 4. Gospodarka finansowa</a:t>
            </a:r>
          </a:p>
          <a:p>
            <a:pPr marL="0" indent="0">
              <a:buNone/>
            </a:pPr>
            <a:r>
              <a:rPr lang="pl-PL" sz="2000" dirty="0"/>
              <a:t>[…]</a:t>
            </a:r>
          </a:p>
          <a:p>
            <a:pPr marL="0" indent="0">
              <a:buNone/>
            </a:pPr>
            <a:r>
              <a:rPr lang="pl-PL" sz="2000" dirty="0"/>
              <a:t>9. […] Podmiot jest zobowiązany do uzgodnienia z Kierownikiem projektu zagospodarowania </a:t>
            </a:r>
            <a:r>
              <a:rPr lang="pl-PL" sz="2000" dirty="0">
                <a:solidFill>
                  <a:srgbClr val="FF0000"/>
                </a:solidFill>
              </a:rPr>
              <a:t>co najmniej 25% </a:t>
            </a:r>
            <a:r>
              <a:rPr lang="pl-PL" sz="2000" dirty="0"/>
              <a:t>kwoty środków finansowych wynikających z faktycznie naliczonych w projekcie pozostałych kosztów pośrednich.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707861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pl-PL" dirty="0"/>
              <a:t>Koszty kwalifikowalne (i nie-)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49322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Koszty kwalifikowane muszą łącznie spełniać następujące warunki: 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1) są niezbędne do realizacji projektu; </a:t>
            </a:r>
          </a:p>
          <a:p>
            <a:pPr marL="0" indent="0">
              <a:buNone/>
            </a:pPr>
            <a:r>
              <a:rPr lang="pl-PL" dirty="0"/>
              <a:t>2) są poniesione w okresie kwalifikowalności tj. od dnia uprawomocnienia się decyzji Dyrektora NCN o przyznaniu środków finansowych do dnia zakończenia realizacji projektu badawczego; </a:t>
            </a:r>
          </a:p>
          <a:p>
            <a:pPr marL="0" indent="0">
              <a:buNone/>
            </a:pPr>
            <a:r>
              <a:rPr lang="pl-PL" dirty="0"/>
              <a:t>3) są celowe i oszczędne; </a:t>
            </a:r>
          </a:p>
          <a:p>
            <a:pPr marL="0" indent="0">
              <a:buNone/>
            </a:pPr>
            <a:r>
              <a:rPr lang="pl-PL" dirty="0"/>
              <a:t>4) są możliwe do zidentyfikowania i zweryfikowania; </a:t>
            </a:r>
          </a:p>
          <a:p>
            <a:pPr marL="0" indent="0">
              <a:buNone/>
            </a:pPr>
            <a:r>
              <a:rPr lang="pl-PL" dirty="0"/>
              <a:t>5) są zgodne z obowiązującymi przepisami, w tym regulacjami wewnętrznymi podmiotu realizującego oraz regulacjami NCN […] </a:t>
            </a:r>
          </a:p>
          <a:p>
            <a:pPr marL="457200" indent="-457200">
              <a:buAutoNum type="arabicParenR"/>
            </a:pPr>
            <a:endParaRPr lang="pl-PL" dirty="0"/>
          </a:p>
          <a:p>
            <a:pPr marL="0" indent="0">
              <a:buNone/>
            </a:pPr>
            <a:r>
              <a:rPr lang="pl-PL" dirty="0"/>
              <a:t>UWAGA: koszty publikacji monografii będących efektem realizacji projektu badawczego oraz organizacji konferencji </a:t>
            </a:r>
            <a:r>
              <a:rPr lang="pl-PL" b="1" dirty="0">
                <a:solidFill>
                  <a:srgbClr val="FF0000"/>
                </a:solidFill>
              </a:rPr>
              <a:t>NIE SĄ KWALIFIKOWALNE</a:t>
            </a:r>
            <a:r>
              <a:rPr lang="pl-PL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4041714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FC7D55-853C-EAD2-0C5F-A2E761543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OPUS, OPUS LAP, SONATA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E0B82FD-BF49-E0B9-9ADC-162E7A19CA8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pl-PL" dirty="0"/>
              <a:t>wnioski składa się wyłącznie elektronicznie </a:t>
            </a:r>
          </a:p>
          <a:p>
            <a:pPr marL="0" indent="0" algn="ctr">
              <a:buNone/>
            </a:pPr>
            <a:r>
              <a:rPr lang="pl-PL" dirty="0"/>
              <a:t>poprzez system OSF (</a:t>
            </a:r>
            <a:r>
              <a:rPr lang="pl-PL" dirty="0">
                <a:hlinkClick r:id="rId2"/>
              </a:rPr>
              <a:t>https://osf.opi.org.pl/</a:t>
            </a:r>
            <a:r>
              <a:rPr lang="pl-PL" dirty="0"/>
              <a:t>)</a:t>
            </a:r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deadline:</a:t>
            </a:r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4400" b="1" dirty="0"/>
              <a:t>15 grudnia 2025 r. </a:t>
            </a:r>
          </a:p>
          <a:p>
            <a:pPr marL="0" indent="0" algn="ctr">
              <a:buNone/>
            </a:pPr>
            <a:r>
              <a:rPr lang="pl-PL" sz="4400" b="1" dirty="0">
                <a:solidFill>
                  <a:srgbClr val="FF0000"/>
                </a:solidFill>
              </a:rPr>
              <a:t>godz. 14:00</a:t>
            </a:r>
          </a:p>
          <a:p>
            <a:pPr marL="0" indent="0" algn="ctr">
              <a:buNone/>
            </a:pPr>
            <a:r>
              <a:rPr lang="pl-PL" sz="2200" b="1" dirty="0">
                <a:solidFill>
                  <a:srgbClr val="0070C0"/>
                </a:solidFill>
              </a:rPr>
              <a:t>(do 8 grudnia składamy </a:t>
            </a:r>
            <a:r>
              <a:rPr lang="pl-PL" sz="2200" b="1">
                <a:solidFill>
                  <a:srgbClr val="0070C0"/>
                </a:solidFill>
              </a:rPr>
              <a:t>koncepcje projektów</a:t>
            </a:r>
          </a:p>
          <a:p>
            <a:pPr marL="0" indent="0" algn="ctr">
              <a:buNone/>
            </a:pPr>
            <a:r>
              <a:rPr lang="pl-PL" sz="2200" b="1">
                <a:solidFill>
                  <a:srgbClr val="0070C0"/>
                </a:solidFill>
              </a:rPr>
              <a:t>w </a:t>
            </a:r>
            <a:r>
              <a:rPr lang="pl-PL" sz="2200" b="1" dirty="0">
                <a:solidFill>
                  <a:srgbClr val="0070C0"/>
                </a:solidFill>
              </a:rPr>
              <a:t>systemie wewnętrznym)</a:t>
            </a:r>
          </a:p>
          <a:p>
            <a:pPr marL="0" indent="0" algn="ctr">
              <a:buNone/>
            </a:pPr>
            <a:endParaRPr lang="pl-PL" sz="2800" dirty="0"/>
          </a:p>
          <a:p>
            <a:pPr marL="0" indent="0" algn="ctr">
              <a:buNone/>
            </a:pPr>
            <a:r>
              <a:rPr lang="pl-PL" sz="2800" dirty="0"/>
              <a:t>(proszę zadbać o podpisy)</a:t>
            </a:r>
          </a:p>
          <a:p>
            <a:pPr marL="0" indent="0" algn="ctr">
              <a:buNone/>
            </a:pPr>
            <a:endParaRPr lang="pl-PL" sz="4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pl-PL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076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DC5C71-7F43-9827-68F9-640485448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OPUS, OPUS LAP, SONATA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4F98158-BF58-2203-6070-306832C4B50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OPUS – konkurs dla wszystkich badaczy, niezależnie od etapu ich kariery naukowej;</a:t>
            </a:r>
          </a:p>
          <a:p>
            <a:endParaRPr lang="pl-PL" dirty="0"/>
          </a:p>
          <a:p>
            <a:r>
              <a:rPr lang="pl-PL" dirty="0"/>
              <a:t>OPUS LAP – konkurs na wnioski we współpracy </a:t>
            </a:r>
            <a:r>
              <a:rPr lang="pl-PL" dirty="0" err="1"/>
              <a:t>bi</a:t>
            </a:r>
            <a:r>
              <a:rPr lang="pl-PL" dirty="0"/>
              <a:t>- i </a:t>
            </a:r>
            <a:r>
              <a:rPr lang="pl-PL" dirty="0" err="1"/>
              <a:t>trilateralnej</a:t>
            </a:r>
            <a:r>
              <a:rPr lang="pl-PL" dirty="0"/>
              <a:t> z partnerami z </a:t>
            </a:r>
            <a:r>
              <a:rPr lang="pl-PL" b="1" dirty="0"/>
              <a:t>Austrii, Belgii-Flandrii, Czech, Luksemburga, Niemiec, Słowenii i Szwajcarii</a:t>
            </a:r>
            <a:r>
              <a:rPr lang="pl-PL" dirty="0"/>
              <a:t>;</a:t>
            </a:r>
          </a:p>
          <a:p>
            <a:endParaRPr lang="pl-PL" dirty="0"/>
          </a:p>
          <a:p>
            <a:r>
              <a:rPr lang="pl-PL" dirty="0"/>
              <a:t>SONATA – konkurs dla badaczy, którzy uzyskali stopień doktora w okresie od 2 do 7 lat przed rokiem wystąpienia z wnioskiem. </a:t>
            </a:r>
          </a:p>
        </p:txBody>
      </p:sp>
    </p:spTree>
    <p:extLst>
      <p:ext uri="{BB962C8B-B14F-4D97-AF65-F5344CB8AC3E}">
        <p14:creationId xmlns:p14="http://schemas.microsoft.com/office/powerpoint/2010/main" val="658088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Badania podstawowe vs badania stosowane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b="1" dirty="0"/>
              <a:t>Badania podstawowe</a:t>
            </a:r>
            <a:r>
              <a:rPr lang="pl-PL" dirty="0"/>
              <a:t> – oryginalne prace badawcze i eksperymentalne lub teoretyczne podejmowane przede wszystkim w celu zdobywania nowej wiedzy o podstawach zjawisk i obserwowalnych faktów bez nastawienia na bezpośrednie praktyczne zastosowanie lub użytkowanie.</a:t>
            </a:r>
          </a:p>
          <a:p>
            <a:endParaRPr lang="pl-PL" dirty="0"/>
          </a:p>
          <a:p>
            <a:r>
              <a:rPr lang="pl-PL" b="1" dirty="0"/>
              <a:t>Badania stosowane</a:t>
            </a:r>
            <a:r>
              <a:rPr lang="pl-PL" dirty="0"/>
              <a:t> – prace badawcze podejmowane w celu zdobycia nowej wiedzy, zorientowane przede wszystkim na zastosowanie w praktyce.</a:t>
            </a:r>
          </a:p>
        </p:txBody>
      </p:sp>
    </p:spTree>
    <p:extLst>
      <p:ext uri="{BB962C8B-B14F-4D97-AF65-F5344CB8AC3E}">
        <p14:creationId xmlns:p14="http://schemas.microsoft.com/office/powerpoint/2010/main" val="336578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endParaRPr lang="pl-PL" sz="2800" dirty="0"/>
          </a:p>
          <a:p>
            <a:pPr algn="ctr"/>
            <a:endParaRPr lang="pl-PL" sz="2800" dirty="0"/>
          </a:p>
          <a:p>
            <a:pPr algn="ctr"/>
            <a:endParaRPr lang="pl-PL" sz="2800" dirty="0"/>
          </a:p>
          <a:p>
            <a:pPr algn="ctr"/>
            <a:r>
              <a:rPr lang="pl-PL" sz="2800" dirty="0"/>
              <a:t>TOP-DOWN VS </a:t>
            </a:r>
            <a:r>
              <a:rPr lang="pl-PL" sz="2800" dirty="0">
                <a:highlight>
                  <a:srgbClr val="FFFF00"/>
                </a:highlight>
              </a:rPr>
              <a:t>BOTTOM-UP</a:t>
            </a:r>
          </a:p>
        </p:txBody>
      </p:sp>
    </p:spTree>
    <p:extLst>
      <p:ext uri="{BB962C8B-B14F-4D97-AF65-F5344CB8AC3E}">
        <p14:creationId xmlns:p14="http://schemas.microsoft.com/office/powerpoint/2010/main" val="352699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pl-PL" dirty="0"/>
              <a:t>Tematyka projektów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5565232"/>
          </a:xfrm>
        </p:spPr>
        <p:txBody>
          <a:bodyPr>
            <a:noAutofit/>
          </a:bodyPr>
          <a:lstStyle/>
          <a:p>
            <a:r>
              <a:rPr lang="pl-PL" sz="3200" dirty="0"/>
              <a:t>NCN nie definiuje tematyki projektów (nie ogłasza konkursów tematycznych): inwencja leży po stronie wnioskodawców</a:t>
            </a:r>
          </a:p>
          <a:p>
            <a:endParaRPr lang="pl-PL" sz="3200" dirty="0"/>
          </a:p>
          <a:p>
            <a:r>
              <a:rPr lang="pl-PL" sz="3200" b="1" dirty="0">
                <a:solidFill>
                  <a:srgbClr val="FF0000"/>
                </a:solidFill>
              </a:rPr>
              <a:t>ALE: </a:t>
            </a:r>
            <a:r>
              <a:rPr lang="pl-PL" sz="3200" dirty="0"/>
              <a:t>temat trzeba „wpasować” w jeden z tzw. paneli dyscyplin, </a:t>
            </a:r>
            <a:r>
              <a:rPr lang="pl-PL" sz="3200" dirty="0">
                <a:hlinkClick r:id="rId2"/>
              </a:rPr>
              <a:t>https://www.ncn.gov.pl/finansowanie-nauki/panele-ncn</a:t>
            </a:r>
            <a:endParaRPr lang="pl-PL" sz="3200" dirty="0"/>
          </a:p>
          <a:p>
            <a:pPr marL="0" indent="0">
              <a:buNone/>
            </a:pPr>
            <a:r>
              <a:rPr lang="pl-PL" dirty="0"/>
              <a:t>(uchwała Rady NCN nr 27/2025 z 20.03.2025 r.)</a:t>
            </a:r>
            <a:endParaRPr lang="pl-PL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7567A1-4E9B-6988-F76A-2B03F37BC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pPr algn="ctr"/>
            <a:r>
              <a:rPr lang="pl-PL" dirty="0"/>
              <a:t>Konsekwencje wyboru „panelu”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E106C29-F2DF-E42B-A8B3-09E4791F8F1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4400" dirty="0"/>
              <a:t>kierujemy wniosek </a:t>
            </a:r>
          </a:p>
          <a:p>
            <a:pPr marL="0" indent="0" algn="ctr">
              <a:buNone/>
            </a:pPr>
            <a:r>
              <a:rPr lang="pl-PL" sz="4400" dirty="0"/>
              <a:t>do konkretnego zespołu oceniającego</a:t>
            </a:r>
          </a:p>
        </p:txBody>
      </p:sp>
    </p:spTree>
    <p:extLst>
      <p:ext uri="{BB962C8B-B14F-4D97-AF65-F5344CB8AC3E}">
        <p14:creationId xmlns:p14="http://schemas.microsoft.com/office/powerpoint/2010/main" val="3690122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l-PL" sz="3200" dirty="0"/>
          </a:p>
          <a:p>
            <a:pPr marL="0" indent="0" algn="ctr">
              <a:buNone/>
            </a:pPr>
            <a:endParaRPr lang="pl-PL" sz="3200" dirty="0"/>
          </a:p>
          <a:p>
            <a:pPr marL="0" indent="0" algn="ctr">
              <a:buNone/>
            </a:pPr>
            <a:endParaRPr lang="pl-PL" sz="3200" dirty="0"/>
          </a:p>
          <a:p>
            <a:pPr marL="0" indent="0" algn="ctr">
              <a:buNone/>
            </a:pPr>
            <a:r>
              <a:rPr lang="pl-PL" sz="3200" dirty="0"/>
              <a:t>JAKIE BŁĘDY POPEŁNIAJĄ NAJCZĘŚCIEJ WNIOSKODAWCY?</a:t>
            </a:r>
          </a:p>
          <a:p>
            <a:endParaRPr lang="pl-PL" sz="3200" dirty="0"/>
          </a:p>
          <a:p>
            <a:pPr marL="0" indent="0">
              <a:buNone/>
            </a:pP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1874360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B484B01-AB4F-260E-AC6B-68497535E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95FBF59C-788B-40BB-C12B-734DC853C2D7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6119" y="-793174"/>
            <a:ext cx="8640960" cy="7632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0914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ykusz">
  <a:themeElements>
    <a:clrScheme name="Strzecha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Wykusz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Wykusz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4737</TotalTime>
  <Words>837</Words>
  <Application>Microsoft Office PowerPoint</Application>
  <PresentationFormat>Pokaz na ekranie (4:3)</PresentationFormat>
  <Paragraphs>119</Paragraphs>
  <Slides>19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4" baseType="lpstr">
      <vt:lpstr>Calibri</vt:lpstr>
      <vt:lpstr>Century Schoolbook</vt:lpstr>
      <vt:lpstr>Wingdings</vt:lpstr>
      <vt:lpstr>Wingdings 2</vt:lpstr>
      <vt:lpstr>Wykusz</vt:lpstr>
      <vt:lpstr>Prezentacja programu PowerPoint</vt:lpstr>
      <vt:lpstr>OPUS, OPUS LAP, SONATA</vt:lpstr>
      <vt:lpstr>OPUS, OPUS LAP, SONATA</vt:lpstr>
      <vt:lpstr>Badania podstawowe vs badania stosowane</vt:lpstr>
      <vt:lpstr>Prezentacja programu PowerPoint</vt:lpstr>
      <vt:lpstr>Tematyka projektów</vt:lpstr>
      <vt:lpstr>Konsekwencje wyboru „panelu”</vt:lpstr>
      <vt:lpstr>Prezentacja programu PowerPoint</vt:lpstr>
      <vt:lpstr>Prezentacja programu PowerPoint</vt:lpstr>
      <vt:lpstr>Etapy oceny</vt:lpstr>
      <vt:lpstr>Prezentacja programu PowerPoint</vt:lpstr>
      <vt:lpstr>Teksty, które trzeba przygotować</vt:lpstr>
      <vt:lpstr>Struktura opisów merytorycznych (ang.)</vt:lpstr>
      <vt:lpstr>Co trzeba wyjaśnić oceniającym?</vt:lpstr>
      <vt:lpstr>Prezentacja programu PowerPoint</vt:lpstr>
      <vt:lpstr>Plan zarządzania danymi</vt:lpstr>
      <vt:lpstr>Uczelniana Komisja Etyki ds. Badań Naukowych Uniwersytetu Ekonomicznego w Krakowie</vt:lpstr>
      <vt:lpstr>Kosztorys</vt:lpstr>
      <vt:lpstr>Koszty kwalifikowalne (i nie-)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Język wniosków  o finansowanie badań naukowych</dc:title>
  <dc:creator>NCN</dc:creator>
  <cp:lastModifiedBy>Dorota Kiebzak-Mandera</cp:lastModifiedBy>
  <cp:revision>211</cp:revision>
  <dcterms:created xsi:type="dcterms:W3CDTF">2016-11-17T18:01:09Z</dcterms:created>
  <dcterms:modified xsi:type="dcterms:W3CDTF">2025-11-12T09:08:42Z</dcterms:modified>
</cp:coreProperties>
</file>