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1.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54"/>
  </p:notesMasterIdLst>
  <p:sldIdLst>
    <p:sldId id="1011" r:id="rId6"/>
    <p:sldId id="1012" r:id="rId7"/>
    <p:sldId id="1003" r:id="rId8"/>
    <p:sldId id="1004" r:id="rId9"/>
    <p:sldId id="1005" r:id="rId10"/>
    <p:sldId id="1006" r:id="rId11"/>
    <p:sldId id="1013" r:id="rId12"/>
    <p:sldId id="1014" r:id="rId13"/>
    <p:sldId id="941" r:id="rId14"/>
    <p:sldId id="862" r:id="rId15"/>
    <p:sldId id="1016" r:id="rId16"/>
    <p:sldId id="947" r:id="rId17"/>
    <p:sldId id="1019" r:id="rId18"/>
    <p:sldId id="1020" r:id="rId19"/>
    <p:sldId id="1021" r:id="rId20"/>
    <p:sldId id="1017" r:id="rId21"/>
    <p:sldId id="1018" r:id="rId22"/>
    <p:sldId id="1025" r:id="rId23"/>
    <p:sldId id="1023" r:id="rId24"/>
    <p:sldId id="1022" r:id="rId25"/>
    <p:sldId id="943" r:id="rId26"/>
    <p:sldId id="1024" r:id="rId27"/>
    <p:sldId id="945" r:id="rId28"/>
    <p:sldId id="944" r:id="rId29"/>
    <p:sldId id="1026" r:id="rId30"/>
    <p:sldId id="1027" r:id="rId31"/>
    <p:sldId id="996" r:id="rId32"/>
    <p:sldId id="1028" r:id="rId33"/>
    <p:sldId id="1029" r:id="rId34"/>
    <p:sldId id="1007" r:id="rId35"/>
    <p:sldId id="1008" r:id="rId36"/>
    <p:sldId id="1030" r:id="rId37"/>
    <p:sldId id="1009" r:id="rId38"/>
    <p:sldId id="1031" r:id="rId39"/>
    <p:sldId id="1032" r:id="rId40"/>
    <p:sldId id="1033" r:id="rId41"/>
    <p:sldId id="1034" r:id="rId42"/>
    <p:sldId id="1035" r:id="rId43"/>
    <p:sldId id="1036" r:id="rId44"/>
    <p:sldId id="1037" r:id="rId45"/>
    <p:sldId id="1038" r:id="rId46"/>
    <p:sldId id="1039" r:id="rId47"/>
    <p:sldId id="1041" r:id="rId48"/>
    <p:sldId id="1040" r:id="rId49"/>
    <p:sldId id="1042" r:id="rId50"/>
    <p:sldId id="1001" r:id="rId51"/>
    <p:sldId id="1002" r:id="rId52"/>
    <p:sldId id="890" r:id="rId53"/>
  </p:sldIdLst>
  <p:sldSz cx="20104100" cy="11309350"/>
  <p:notesSz cx="9928225" cy="679767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ena Wojtowicz" initials="MW" lastIdx="2" clrIdx="0">
    <p:extLst>
      <p:ext uri="{19B8F6BF-5375-455C-9EA6-DF929625EA0E}">
        <p15:presenceInfo xmlns:p15="http://schemas.microsoft.com/office/powerpoint/2012/main" userId="S-1-5-21-2326658328-2613207204-2761168904-10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B64"/>
    <a:srgbClr val="D44519"/>
    <a:srgbClr val="58585B"/>
    <a:srgbClr val="FFFFFF"/>
    <a:srgbClr val="007DA6"/>
    <a:srgbClr val="24789E"/>
    <a:srgbClr val="0072A1"/>
    <a:srgbClr val="D79835"/>
    <a:srgbClr val="0416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0" autoAdjust="0"/>
  </p:normalViewPr>
  <p:slideViewPr>
    <p:cSldViewPr>
      <p:cViewPr varScale="1">
        <p:scale>
          <a:sx n="64" d="100"/>
          <a:sy n="64" d="100"/>
        </p:scale>
        <p:origin x="774"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Łukasz Czyż" userId="53c7a221-a973-43c1-8dd6-288091410072" providerId="ADAL" clId="{B15CCB08-E8DE-4EC4-B056-E9F709F0064E}"/>
    <pc:docChg chg="modSld">
      <pc:chgData name="Łukasz Czyż" userId="53c7a221-a973-43c1-8dd6-288091410072" providerId="ADAL" clId="{B15CCB08-E8DE-4EC4-B056-E9F709F0064E}" dt="2025-05-07T12:26:59.837" v="4" actId="122"/>
      <pc:docMkLst>
        <pc:docMk/>
      </pc:docMkLst>
      <pc:sldChg chg="modSp mod">
        <pc:chgData name="Łukasz Czyż" userId="53c7a221-a973-43c1-8dd6-288091410072" providerId="ADAL" clId="{B15CCB08-E8DE-4EC4-B056-E9F709F0064E}" dt="2025-05-07T12:26:59.837" v="4" actId="122"/>
        <pc:sldMkLst>
          <pc:docMk/>
          <pc:sldMk cId="1515097303" sldId="1011"/>
        </pc:sldMkLst>
        <pc:spChg chg="mod">
          <ac:chgData name="Łukasz Czyż" userId="53c7a221-a973-43c1-8dd6-288091410072" providerId="ADAL" clId="{B15CCB08-E8DE-4EC4-B056-E9F709F0064E}" dt="2025-05-07T12:26:59.837" v="4" actId="122"/>
          <ac:spMkLst>
            <pc:docMk/>
            <pc:sldMk cId="1515097303" sldId="1011"/>
            <ac:spMk id="2" creationId="{5194D287-3CE4-43D2-B43F-92C86BF9996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D0D8E-34D2-4CF1-9956-7520426E3F43}" type="doc">
      <dgm:prSet loTypeId="urn:microsoft.com/office/officeart/2005/8/layout/cycle6" loCatId="cycle" qsTypeId="urn:microsoft.com/office/officeart/2005/8/quickstyle/simple5" qsCatId="simple" csTypeId="urn:microsoft.com/office/officeart/2005/8/colors/accent6_2" csCatId="accent6" phldr="1"/>
      <dgm:spPr/>
      <dgm:t>
        <a:bodyPr/>
        <a:lstStyle/>
        <a:p>
          <a:endParaRPr lang="pl-PL"/>
        </a:p>
      </dgm:t>
    </dgm:pt>
    <dgm:pt modelId="{7DFA19E4-7ABA-44EE-8A71-25231373E527}">
      <dgm:prSet phldrT="[Tekst]"/>
      <dgm:spPr>
        <a:solidFill>
          <a:schemeClr val="accent1"/>
        </a:solidFill>
      </dgm:spPr>
      <dgm:t>
        <a:bodyPr/>
        <a:lstStyle/>
        <a:p>
          <a:r>
            <a:rPr lang="pl-PL" dirty="0"/>
            <a:t>Pomysłodawca projektu</a:t>
          </a:r>
        </a:p>
      </dgm:t>
    </dgm:pt>
    <dgm:pt modelId="{FE16FE7B-39B1-4493-8D97-77F255668DE4}" type="parTrans" cxnId="{2CF84D5D-F926-4F7C-8416-048532A483EB}">
      <dgm:prSet/>
      <dgm:spPr/>
      <dgm:t>
        <a:bodyPr/>
        <a:lstStyle/>
        <a:p>
          <a:endParaRPr lang="pl-PL"/>
        </a:p>
      </dgm:t>
    </dgm:pt>
    <dgm:pt modelId="{73A58D51-0B8E-43BD-A1DD-AF4514E7601F}" type="sibTrans" cxnId="{2CF84D5D-F926-4F7C-8416-048532A483EB}">
      <dgm:prSet/>
      <dgm:spPr/>
      <dgm:t>
        <a:bodyPr/>
        <a:lstStyle/>
        <a:p>
          <a:endParaRPr lang="pl-PL"/>
        </a:p>
      </dgm:t>
    </dgm:pt>
    <dgm:pt modelId="{97F35D7C-545F-4C65-AE3A-EEF0FE82F183}">
      <dgm:prSet phldrT="[Tekst]"/>
      <dgm:spPr>
        <a:solidFill>
          <a:srgbClr val="C00000"/>
        </a:solidFill>
      </dgm:spPr>
      <dgm:t>
        <a:bodyPr/>
        <a:lstStyle/>
        <a:p>
          <a:r>
            <a:rPr lang="pl-PL" dirty="0"/>
            <a:t>Dobór partnerów </a:t>
          </a:r>
        </a:p>
      </dgm:t>
    </dgm:pt>
    <dgm:pt modelId="{5A47EB65-D0AB-4746-B659-685BD2503A0F}" type="parTrans" cxnId="{06DA728B-4F79-466C-A01B-BCEADE2305FE}">
      <dgm:prSet/>
      <dgm:spPr/>
      <dgm:t>
        <a:bodyPr/>
        <a:lstStyle/>
        <a:p>
          <a:endParaRPr lang="pl-PL"/>
        </a:p>
      </dgm:t>
    </dgm:pt>
    <dgm:pt modelId="{E8AA9852-BC32-4A49-93FE-FD088D1159BB}" type="sibTrans" cxnId="{06DA728B-4F79-466C-A01B-BCEADE2305FE}">
      <dgm:prSet/>
      <dgm:spPr/>
      <dgm:t>
        <a:bodyPr/>
        <a:lstStyle/>
        <a:p>
          <a:endParaRPr lang="pl-PL"/>
        </a:p>
      </dgm:t>
    </dgm:pt>
    <dgm:pt modelId="{0F166F34-876E-4A6F-A59E-197CB0158B36}">
      <dgm:prSet phldrT="[Tekst]"/>
      <dgm:spPr>
        <a:solidFill>
          <a:schemeClr val="accent1"/>
        </a:solidFill>
      </dgm:spPr>
      <dgm:t>
        <a:bodyPr/>
        <a:lstStyle/>
        <a:p>
          <a:r>
            <a:rPr lang="pl-PL" dirty="0"/>
            <a:t>Przygotowanie wniosku </a:t>
          </a:r>
        </a:p>
      </dgm:t>
    </dgm:pt>
    <dgm:pt modelId="{F629BD17-4EDA-4622-A360-CAB133414662}" type="parTrans" cxnId="{151E56E0-5ABA-4E92-8B10-95983A5E3750}">
      <dgm:prSet/>
      <dgm:spPr/>
      <dgm:t>
        <a:bodyPr/>
        <a:lstStyle/>
        <a:p>
          <a:endParaRPr lang="pl-PL"/>
        </a:p>
      </dgm:t>
    </dgm:pt>
    <dgm:pt modelId="{0113090C-F5EE-4D7A-ADD9-4B5EF98497F8}" type="sibTrans" cxnId="{151E56E0-5ABA-4E92-8B10-95983A5E3750}">
      <dgm:prSet/>
      <dgm:spPr/>
      <dgm:t>
        <a:bodyPr/>
        <a:lstStyle/>
        <a:p>
          <a:endParaRPr lang="pl-PL"/>
        </a:p>
      </dgm:t>
    </dgm:pt>
    <dgm:pt modelId="{BE2A393A-4E0D-4B87-B679-CBDABEBE511D}">
      <dgm:prSet phldrT="[Tekst]"/>
      <dgm:spPr>
        <a:solidFill>
          <a:schemeClr val="accent1"/>
        </a:solidFill>
      </dgm:spPr>
      <dgm:t>
        <a:bodyPr/>
        <a:lstStyle/>
        <a:p>
          <a:r>
            <a:rPr lang="pl-PL" dirty="0"/>
            <a:t>Zespół</a:t>
          </a:r>
        </a:p>
      </dgm:t>
    </dgm:pt>
    <dgm:pt modelId="{9895834B-D2E3-4F36-90CF-44B4257B2F58}" type="parTrans" cxnId="{640E219C-F65B-4F24-9B4A-5E82A78297D9}">
      <dgm:prSet/>
      <dgm:spPr/>
      <dgm:t>
        <a:bodyPr/>
        <a:lstStyle/>
        <a:p>
          <a:endParaRPr lang="pl-PL"/>
        </a:p>
      </dgm:t>
    </dgm:pt>
    <dgm:pt modelId="{4D588F20-A52B-418C-B575-FFE00D456011}" type="sibTrans" cxnId="{640E219C-F65B-4F24-9B4A-5E82A78297D9}">
      <dgm:prSet/>
      <dgm:spPr/>
      <dgm:t>
        <a:bodyPr/>
        <a:lstStyle/>
        <a:p>
          <a:endParaRPr lang="pl-PL"/>
        </a:p>
      </dgm:t>
    </dgm:pt>
    <dgm:pt modelId="{432A4379-6BBD-4846-8624-15003DF93B7A}">
      <dgm:prSet phldrT="[Tekst]"/>
      <dgm:spPr>
        <a:solidFill>
          <a:schemeClr val="accent1"/>
        </a:solidFill>
      </dgm:spPr>
      <dgm:t>
        <a:bodyPr/>
        <a:lstStyle/>
        <a:p>
          <a:r>
            <a:rPr lang="pl-PL" dirty="0"/>
            <a:t>Czas</a:t>
          </a:r>
        </a:p>
      </dgm:t>
    </dgm:pt>
    <dgm:pt modelId="{71B1DEC7-81DE-4FF2-8D42-ECB4BD24DD55}" type="parTrans" cxnId="{8AD70209-2CE5-4F11-8B0A-80CEF4B959E3}">
      <dgm:prSet/>
      <dgm:spPr/>
      <dgm:t>
        <a:bodyPr/>
        <a:lstStyle/>
        <a:p>
          <a:endParaRPr lang="pl-PL"/>
        </a:p>
      </dgm:t>
    </dgm:pt>
    <dgm:pt modelId="{EA2ED935-7BF8-4A6D-9742-926A8767BFCE}" type="sibTrans" cxnId="{8AD70209-2CE5-4F11-8B0A-80CEF4B959E3}">
      <dgm:prSet/>
      <dgm:spPr/>
      <dgm:t>
        <a:bodyPr/>
        <a:lstStyle/>
        <a:p>
          <a:endParaRPr lang="pl-PL"/>
        </a:p>
      </dgm:t>
    </dgm:pt>
    <dgm:pt modelId="{9C2ADCE2-21F7-4CF2-B7F9-508AF970BB09}" type="pres">
      <dgm:prSet presAssocID="{750D0D8E-34D2-4CF1-9956-7520426E3F43}" presName="cycle" presStyleCnt="0">
        <dgm:presLayoutVars>
          <dgm:dir/>
          <dgm:resizeHandles val="exact"/>
        </dgm:presLayoutVars>
      </dgm:prSet>
      <dgm:spPr/>
    </dgm:pt>
    <dgm:pt modelId="{9CD694C7-E285-4F23-ACCF-BD3E01357BDF}" type="pres">
      <dgm:prSet presAssocID="{7DFA19E4-7ABA-44EE-8A71-25231373E527}" presName="node" presStyleLbl="node1" presStyleIdx="0" presStyleCnt="5" custScaleX="190964" custScaleY="122980">
        <dgm:presLayoutVars>
          <dgm:bulletEnabled val="1"/>
        </dgm:presLayoutVars>
      </dgm:prSet>
      <dgm:spPr/>
    </dgm:pt>
    <dgm:pt modelId="{7316EACE-624D-4C36-B435-BAA1BDA9653C}" type="pres">
      <dgm:prSet presAssocID="{7DFA19E4-7ABA-44EE-8A71-25231373E527}" presName="spNode" presStyleCnt="0"/>
      <dgm:spPr/>
    </dgm:pt>
    <dgm:pt modelId="{A5288962-C86D-4D55-8550-CBEFC56D80C6}" type="pres">
      <dgm:prSet presAssocID="{73A58D51-0B8E-43BD-A1DD-AF4514E7601F}" presName="sibTrans" presStyleLbl="sibTrans1D1" presStyleIdx="0" presStyleCnt="5"/>
      <dgm:spPr/>
    </dgm:pt>
    <dgm:pt modelId="{8FB4FA08-24A0-445C-859E-A81BBCC2C479}" type="pres">
      <dgm:prSet presAssocID="{97F35D7C-545F-4C65-AE3A-EEF0FE82F183}" presName="node" presStyleLbl="node1" presStyleIdx="1" presStyleCnt="5" custScaleX="191538" custScaleY="115915">
        <dgm:presLayoutVars>
          <dgm:bulletEnabled val="1"/>
        </dgm:presLayoutVars>
      </dgm:prSet>
      <dgm:spPr/>
    </dgm:pt>
    <dgm:pt modelId="{6520F56A-09D8-44B5-B0AD-51337060C842}" type="pres">
      <dgm:prSet presAssocID="{97F35D7C-545F-4C65-AE3A-EEF0FE82F183}" presName="spNode" presStyleCnt="0"/>
      <dgm:spPr/>
    </dgm:pt>
    <dgm:pt modelId="{391517B8-E4DF-4E01-85CB-A5ADE1F0C006}" type="pres">
      <dgm:prSet presAssocID="{E8AA9852-BC32-4A49-93FE-FD088D1159BB}" presName="sibTrans" presStyleLbl="sibTrans1D1" presStyleIdx="1" presStyleCnt="5"/>
      <dgm:spPr/>
    </dgm:pt>
    <dgm:pt modelId="{AD93B471-0B7F-474C-B5F4-B5818A8F0C0B}" type="pres">
      <dgm:prSet presAssocID="{0F166F34-876E-4A6F-A59E-197CB0158B36}" presName="node" presStyleLbl="node1" presStyleIdx="2" presStyleCnt="5" custScaleX="173471" custScaleY="134807">
        <dgm:presLayoutVars>
          <dgm:bulletEnabled val="1"/>
        </dgm:presLayoutVars>
      </dgm:prSet>
      <dgm:spPr/>
    </dgm:pt>
    <dgm:pt modelId="{2B427CFA-7665-45B8-BE21-94CCDF420339}" type="pres">
      <dgm:prSet presAssocID="{0F166F34-876E-4A6F-A59E-197CB0158B36}" presName="spNode" presStyleCnt="0"/>
      <dgm:spPr/>
    </dgm:pt>
    <dgm:pt modelId="{9F816576-CC16-4B83-9EDB-5037FFFBB8D6}" type="pres">
      <dgm:prSet presAssocID="{0113090C-F5EE-4D7A-ADD9-4B5EF98497F8}" presName="sibTrans" presStyleLbl="sibTrans1D1" presStyleIdx="2" presStyleCnt="5"/>
      <dgm:spPr/>
    </dgm:pt>
    <dgm:pt modelId="{3E7300BE-131B-4678-9B07-1422D94119A4}" type="pres">
      <dgm:prSet presAssocID="{BE2A393A-4E0D-4B87-B679-CBDABEBE511D}" presName="node" presStyleLbl="node1" presStyleIdx="3" presStyleCnt="5" custScaleX="193742" custScaleY="128013" custRadScaleRad="109818" custRadScaleInc="115665">
        <dgm:presLayoutVars>
          <dgm:bulletEnabled val="1"/>
        </dgm:presLayoutVars>
      </dgm:prSet>
      <dgm:spPr/>
    </dgm:pt>
    <dgm:pt modelId="{AB77BB48-883C-4D5F-BAC5-892E47B09D4C}" type="pres">
      <dgm:prSet presAssocID="{BE2A393A-4E0D-4B87-B679-CBDABEBE511D}" presName="spNode" presStyleCnt="0"/>
      <dgm:spPr/>
    </dgm:pt>
    <dgm:pt modelId="{28B192CE-34D1-4DB7-B280-CFA78FFDEE42}" type="pres">
      <dgm:prSet presAssocID="{4D588F20-A52B-418C-B575-FFE00D456011}" presName="sibTrans" presStyleLbl="sibTrans1D1" presStyleIdx="3" presStyleCnt="5"/>
      <dgm:spPr/>
    </dgm:pt>
    <dgm:pt modelId="{7562DE35-E203-4171-B3E8-AB85245D6F82}" type="pres">
      <dgm:prSet presAssocID="{432A4379-6BBD-4846-8624-15003DF93B7A}" presName="node" presStyleLbl="node1" presStyleIdx="4" presStyleCnt="5" custScaleX="180406" custScaleY="140762" custRadScaleRad="99346" custRadScaleInc="-17073">
        <dgm:presLayoutVars>
          <dgm:bulletEnabled val="1"/>
        </dgm:presLayoutVars>
      </dgm:prSet>
      <dgm:spPr/>
    </dgm:pt>
    <dgm:pt modelId="{9C518D2F-427E-4D69-8AE5-E7F3104DE801}" type="pres">
      <dgm:prSet presAssocID="{432A4379-6BBD-4846-8624-15003DF93B7A}" presName="spNode" presStyleCnt="0"/>
      <dgm:spPr/>
    </dgm:pt>
    <dgm:pt modelId="{5267E345-0D1A-41E5-A042-00CCA74F267D}" type="pres">
      <dgm:prSet presAssocID="{EA2ED935-7BF8-4A6D-9742-926A8767BFCE}" presName="sibTrans" presStyleLbl="sibTrans1D1" presStyleIdx="4" presStyleCnt="5"/>
      <dgm:spPr/>
    </dgm:pt>
  </dgm:ptLst>
  <dgm:cxnLst>
    <dgm:cxn modelId="{8AD70209-2CE5-4F11-8B0A-80CEF4B959E3}" srcId="{750D0D8E-34D2-4CF1-9956-7520426E3F43}" destId="{432A4379-6BBD-4846-8624-15003DF93B7A}" srcOrd="4" destOrd="0" parTransId="{71B1DEC7-81DE-4FF2-8D42-ECB4BD24DD55}" sibTransId="{EA2ED935-7BF8-4A6D-9742-926A8767BFCE}"/>
    <dgm:cxn modelId="{B7491A1D-0A54-4020-BED3-CBD746CD7E37}" type="presOf" srcId="{7DFA19E4-7ABA-44EE-8A71-25231373E527}" destId="{9CD694C7-E285-4F23-ACCF-BD3E01357BDF}" srcOrd="0" destOrd="0" presId="urn:microsoft.com/office/officeart/2005/8/layout/cycle6"/>
    <dgm:cxn modelId="{9FDA0B30-9E6A-47F2-AEF9-1E84F87BEB15}" type="presOf" srcId="{432A4379-6BBD-4846-8624-15003DF93B7A}" destId="{7562DE35-E203-4171-B3E8-AB85245D6F82}" srcOrd="0" destOrd="0" presId="urn:microsoft.com/office/officeart/2005/8/layout/cycle6"/>
    <dgm:cxn modelId="{793CCC32-F556-4F1B-AEE7-85AD9FE87744}" type="presOf" srcId="{73A58D51-0B8E-43BD-A1DD-AF4514E7601F}" destId="{A5288962-C86D-4D55-8550-CBEFC56D80C6}" srcOrd="0" destOrd="0" presId="urn:microsoft.com/office/officeart/2005/8/layout/cycle6"/>
    <dgm:cxn modelId="{8D45025C-28CB-46CC-8644-FE525E269BC5}" type="presOf" srcId="{E8AA9852-BC32-4A49-93FE-FD088D1159BB}" destId="{391517B8-E4DF-4E01-85CB-A5ADE1F0C006}" srcOrd="0" destOrd="0" presId="urn:microsoft.com/office/officeart/2005/8/layout/cycle6"/>
    <dgm:cxn modelId="{2CF84D5D-F926-4F7C-8416-048532A483EB}" srcId="{750D0D8E-34D2-4CF1-9956-7520426E3F43}" destId="{7DFA19E4-7ABA-44EE-8A71-25231373E527}" srcOrd="0" destOrd="0" parTransId="{FE16FE7B-39B1-4493-8D97-77F255668DE4}" sibTransId="{73A58D51-0B8E-43BD-A1DD-AF4514E7601F}"/>
    <dgm:cxn modelId="{163A7869-285E-48B5-90DF-ACB7616367C3}" type="presOf" srcId="{0113090C-F5EE-4D7A-ADD9-4B5EF98497F8}" destId="{9F816576-CC16-4B83-9EDB-5037FFFBB8D6}" srcOrd="0" destOrd="0" presId="urn:microsoft.com/office/officeart/2005/8/layout/cycle6"/>
    <dgm:cxn modelId="{034F4A7D-A775-4971-8E40-CCDD2D890719}" type="presOf" srcId="{BE2A393A-4E0D-4B87-B679-CBDABEBE511D}" destId="{3E7300BE-131B-4678-9B07-1422D94119A4}" srcOrd="0" destOrd="0" presId="urn:microsoft.com/office/officeart/2005/8/layout/cycle6"/>
    <dgm:cxn modelId="{06DA728B-4F79-466C-A01B-BCEADE2305FE}" srcId="{750D0D8E-34D2-4CF1-9956-7520426E3F43}" destId="{97F35D7C-545F-4C65-AE3A-EEF0FE82F183}" srcOrd="1" destOrd="0" parTransId="{5A47EB65-D0AB-4746-B659-685BD2503A0F}" sibTransId="{E8AA9852-BC32-4A49-93FE-FD088D1159BB}"/>
    <dgm:cxn modelId="{8C0E3495-EC15-4C43-AD87-56383F8E3710}" type="presOf" srcId="{EA2ED935-7BF8-4A6D-9742-926A8767BFCE}" destId="{5267E345-0D1A-41E5-A042-00CCA74F267D}" srcOrd="0" destOrd="0" presId="urn:microsoft.com/office/officeart/2005/8/layout/cycle6"/>
    <dgm:cxn modelId="{640E219C-F65B-4F24-9B4A-5E82A78297D9}" srcId="{750D0D8E-34D2-4CF1-9956-7520426E3F43}" destId="{BE2A393A-4E0D-4B87-B679-CBDABEBE511D}" srcOrd="3" destOrd="0" parTransId="{9895834B-D2E3-4F36-90CF-44B4257B2F58}" sibTransId="{4D588F20-A52B-418C-B575-FFE00D456011}"/>
    <dgm:cxn modelId="{46E2089E-5B52-4F41-8083-11243E83FF61}" type="presOf" srcId="{750D0D8E-34D2-4CF1-9956-7520426E3F43}" destId="{9C2ADCE2-21F7-4CF2-B7F9-508AF970BB09}" srcOrd="0" destOrd="0" presId="urn:microsoft.com/office/officeart/2005/8/layout/cycle6"/>
    <dgm:cxn modelId="{0D8A9EBC-EE2E-4683-9DEF-8D92AE49F446}" type="presOf" srcId="{0F166F34-876E-4A6F-A59E-197CB0158B36}" destId="{AD93B471-0B7F-474C-B5F4-B5818A8F0C0B}" srcOrd="0" destOrd="0" presId="urn:microsoft.com/office/officeart/2005/8/layout/cycle6"/>
    <dgm:cxn modelId="{988473D4-389F-4254-9F8A-5D6CECF211F1}" type="presOf" srcId="{4D588F20-A52B-418C-B575-FFE00D456011}" destId="{28B192CE-34D1-4DB7-B280-CFA78FFDEE42}" srcOrd="0" destOrd="0" presId="urn:microsoft.com/office/officeart/2005/8/layout/cycle6"/>
    <dgm:cxn modelId="{151E56E0-5ABA-4E92-8B10-95983A5E3750}" srcId="{750D0D8E-34D2-4CF1-9956-7520426E3F43}" destId="{0F166F34-876E-4A6F-A59E-197CB0158B36}" srcOrd="2" destOrd="0" parTransId="{F629BD17-4EDA-4622-A360-CAB133414662}" sibTransId="{0113090C-F5EE-4D7A-ADD9-4B5EF98497F8}"/>
    <dgm:cxn modelId="{DFD1C9F7-7ECC-4A33-8938-E6683E95C422}" type="presOf" srcId="{97F35D7C-545F-4C65-AE3A-EEF0FE82F183}" destId="{8FB4FA08-24A0-445C-859E-A81BBCC2C479}" srcOrd="0" destOrd="0" presId="urn:microsoft.com/office/officeart/2005/8/layout/cycle6"/>
    <dgm:cxn modelId="{7EE69DF7-541B-4653-89B8-9C4304C4B94A}" type="presParOf" srcId="{9C2ADCE2-21F7-4CF2-B7F9-508AF970BB09}" destId="{9CD694C7-E285-4F23-ACCF-BD3E01357BDF}" srcOrd="0" destOrd="0" presId="urn:microsoft.com/office/officeart/2005/8/layout/cycle6"/>
    <dgm:cxn modelId="{B9E5D9AC-34A1-4A45-8C9B-257209A2ABD0}" type="presParOf" srcId="{9C2ADCE2-21F7-4CF2-B7F9-508AF970BB09}" destId="{7316EACE-624D-4C36-B435-BAA1BDA9653C}" srcOrd="1" destOrd="0" presId="urn:microsoft.com/office/officeart/2005/8/layout/cycle6"/>
    <dgm:cxn modelId="{54B1630C-4DF5-4455-9211-CB28D33B1A5E}" type="presParOf" srcId="{9C2ADCE2-21F7-4CF2-B7F9-508AF970BB09}" destId="{A5288962-C86D-4D55-8550-CBEFC56D80C6}" srcOrd="2" destOrd="0" presId="urn:microsoft.com/office/officeart/2005/8/layout/cycle6"/>
    <dgm:cxn modelId="{B67059DA-EF9B-4D37-B650-FA08B2E90341}" type="presParOf" srcId="{9C2ADCE2-21F7-4CF2-B7F9-508AF970BB09}" destId="{8FB4FA08-24A0-445C-859E-A81BBCC2C479}" srcOrd="3" destOrd="0" presId="urn:microsoft.com/office/officeart/2005/8/layout/cycle6"/>
    <dgm:cxn modelId="{A2C0BB6E-CB15-4609-A998-F5F127DD1393}" type="presParOf" srcId="{9C2ADCE2-21F7-4CF2-B7F9-508AF970BB09}" destId="{6520F56A-09D8-44B5-B0AD-51337060C842}" srcOrd="4" destOrd="0" presId="urn:microsoft.com/office/officeart/2005/8/layout/cycle6"/>
    <dgm:cxn modelId="{26A3FB71-A4AE-4955-A6D5-39FB6D3E7572}" type="presParOf" srcId="{9C2ADCE2-21F7-4CF2-B7F9-508AF970BB09}" destId="{391517B8-E4DF-4E01-85CB-A5ADE1F0C006}" srcOrd="5" destOrd="0" presId="urn:microsoft.com/office/officeart/2005/8/layout/cycle6"/>
    <dgm:cxn modelId="{A883B265-2FA1-4B19-94DB-DA69443D5417}" type="presParOf" srcId="{9C2ADCE2-21F7-4CF2-B7F9-508AF970BB09}" destId="{AD93B471-0B7F-474C-B5F4-B5818A8F0C0B}" srcOrd="6" destOrd="0" presId="urn:microsoft.com/office/officeart/2005/8/layout/cycle6"/>
    <dgm:cxn modelId="{24089295-E0DB-4149-BDCB-A75E4A17A4DE}" type="presParOf" srcId="{9C2ADCE2-21F7-4CF2-B7F9-508AF970BB09}" destId="{2B427CFA-7665-45B8-BE21-94CCDF420339}" srcOrd="7" destOrd="0" presId="urn:microsoft.com/office/officeart/2005/8/layout/cycle6"/>
    <dgm:cxn modelId="{304659E2-6653-4CEE-A300-B2F745C6A406}" type="presParOf" srcId="{9C2ADCE2-21F7-4CF2-B7F9-508AF970BB09}" destId="{9F816576-CC16-4B83-9EDB-5037FFFBB8D6}" srcOrd="8" destOrd="0" presId="urn:microsoft.com/office/officeart/2005/8/layout/cycle6"/>
    <dgm:cxn modelId="{70D53FDB-9FF9-46CA-91A8-1386A27DBA0E}" type="presParOf" srcId="{9C2ADCE2-21F7-4CF2-B7F9-508AF970BB09}" destId="{3E7300BE-131B-4678-9B07-1422D94119A4}" srcOrd="9" destOrd="0" presId="urn:microsoft.com/office/officeart/2005/8/layout/cycle6"/>
    <dgm:cxn modelId="{304E21FE-4653-4DD1-ADD6-39B03AED19A8}" type="presParOf" srcId="{9C2ADCE2-21F7-4CF2-B7F9-508AF970BB09}" destId="{AB77BB48-883C-4D5F-BAC5-892E47B09D4C}" srcOrd="10" destOrd="0" presId="urn:microsoft.com/office/officeart/2005/8/layout/cycle6"/>
    <dgm:cxn modelId="{EADB675D-F5CE-498F-BB09-9A263B7BE34E}" type="presParOf" srcId="{9C2ADCE2-21F7-4CF2-B7F9-508AF970BB09}" destId="{28B192CE-34D1-4DB7-B280-CFA78FFDEE42}" srcOrd="11" destOrd="0" presId="urn:microsoft.com/office/officeart/2005/8/layout/cycle6"/>
    <dgm:cxn modelId="{5CCDC216-476B-4389-AEC2-A2B0ECA1A45A}" type="presParOf" srcId="{9C2ADCE2-21F7-4CF2-B7F9-508AF970BB09}" destId="{7562DE35-E203-4171-B3E8-AB85245D6F82}" srcOrd="12" destOrd="0" presId="urn:microsoft.com/office/officeart/2005/8/layout/cycle6"/>
    <dgm:cxn modelId="{9577C747-A7C6-4376-A889-DDC74D9A2C05}" type="presParOf" srcId="{9C2ADCE2-21F7-4CF2-B7F9-508AF970BB09}" destId="{9C518D2F-427E-4D69-8AE5-E7F3104DE801}" srcOrd="13" destOrd="0" presId="urn:microsoft.com/office/officeart/2005/8/layout/cycle6"/>
    <dgm:cxn modelId="{3D3147EF-98AE-40A8-A136-BCC476F398AD}" type="presParOf" srcId="{9C2ADCE2-21F7-4CF2-B7F9-508AF970BB09}" destId="{5267E345-0D1A-41E5-A042-00CCA74F267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D0D8E-34D2-4CF1-9956-7520426E3F43}" type="doc">
      <dgm:prSet loTypeId="urn:microsoft.com/office/officeart/2005/8/layout/cycle6" loCatId="cycle" qsTypeId="urn:microsoft.com/office/officeart/2005/8/quickstyle/simple5" qsCatId="simple" csTypeId="urn:microsoft.com/office/officeart/2005/8/colors/accent6_2" csCatId="accent6" phldr="1"/>
      <dgm:spPr/>
      <dgm:t>
        <a:bodyPr/>
        <a:lstStyle/>
        <a:p>
          <a:endParaRPr lang="pl-PL"/>
        </a:p>
      </dgm:t>
    </dgm:pt>
    <dgm:pt modelId="{7DFA19E4-7ABA-44EE-8A71-25231373E527}">
      <dgm:prSet phldrT="[Tekst]"/>
      <dgm:spPr>
        <a:solidFill>
          <a:schemeClr val="accent1"/>
        </a:solidFill>
      </dgm:spPr>
      <dgm:t>
        <a:bodyPr/>
        <a:lstStyle/>
        <a:p>
          <a:r>
            <a:rPr lang="pl-PL" dirty="0"/>
            <a:t>Pomysł na projekt narzucony </a:t>
          </a:r>
        </a:p>
      </dgm:t>
    </dgm:pt>
    <dgm:pt modelId="{FE16FE7B-39B1-4493-8D97-77F255668DE4}" type="parTrans" cxnId="{2CF84D5D-F926-4F7C-8416-048532A483EB}">
      <dgm:prSet/>
      <dgm:spPr/>
      <dgm:t>
        <a:bodyPr/>
        <a:lstStyle/>
        <a:p>
          <a:endParaRPr lang="pl-PL"/>
        </a:p>
      </dgm:t>
    </dgm:pt>
    <dgm:pt modelId="{73A58D51-0B8E-43BD-A1DD-AF4514E7601F}" type="sibTrans" cxnId="{2CF84D5D-F926-4F7C-8416-048532A483EB}">
      <dgm:prSet/>
      <dgm:spPr/>
      <dgm:t>
        <a:bodyPr/>
        <a:lstStyle/>
        <a:p>
          <a:endParaRPr lang="pl-PL"/>
        </a:p>
      </dgm:t>
    </dgm:pt>
    <dgm:pt modelId="{97F35D7C-545F-4C65-AE3A-EEF0FE82F183}">
      <dgm:prSet phldrT="[Tekst]"/>
      <dgm:spPr>
        <a:solidFill>
          <a:srgbClr val="C00000"/>
        </a:solidFill>
      </dgm:spPr>
      <dgm:t>
        <a:bodyPr/>
        <a:lstStyle/>
        <a:p>
          <a:r>
            <a:rPr lang="pl-PL" dirty="0"/>
            <a:t>Przygotowanie wyznaczonego zadania, budżetu  </a:t>
          </a:r>
        </a:p>
      </dgm:t>
    </dgm:pt>
    <dgm:pt modelId="{5A47EB65-D0AB-4746-B659-685BD2503A0F}" type="parTrans" cxnId="{06DA728B-4F79-466C-A01B-BCEADE2305FE}">
      <dgm:prSet/>
      <dgm:spPr/>
      <dgm:t>
        <a:bodyPr/>
        <a:lstStyle/>
        <a:p>
          <a:endParaRPr lang="pl-PL"/>
        </a:p>
      </dgm:t>
    </dgm:pt>
    <dgm:pt modelId="{E8AA9852-BC32-4A49-93FE-FD088D1159BB}" type="sibTrans" cxnId="{06DA728B-4F79-466C-A01B-BCEADE2305FE}">
      <dgm:prSet/>
      <dgm:spPr/>
      <dgm:t>
        <a:bodyPr/>
        <a:lstStyle/>
        <a:p>
          <a:endParaRPr lang="pl-PL"/>
        </a:p>
      </dgm:t>
    </dgm:pt>
    <dgm:pt modelId="{0F166F34-876E-4A6F-A59E-197CB0158B36}">
      <dgm:prSet phldrT="[Tekst]"/>
      <dgm:spPr>
        <a:solidFill>
          <a:schemeClr val="accent1"/>
        </a:solidFill>
      </dgm:spPr>
      <dgm:t>
        <a:bodyPr/>
        <a:lstStyle/>
        <a:p>
          <a:r>
            <a:rPr lang="pl-PL" dirty="0"/>
            <a:t>Przygotowanie innych części wniosku (decyzja koordynatora) </a:t>
          </a:r>
        </a:p>
      </dgm:t>
    </dgm:pt>
    <dgm:pt modelId="{F629BD17-4EDA-4622-A360-CAB133414662}" type="parTrans" cxnId="{151E56E0-5ABA-4E92-8B10-95983A5E3750}">
      <dgm:prSet/>
      <dgm:spPr/>
      <dgm:t>
        <a:bodyPr/>
        <a:lstStyle/>
        <a:p>
          <a:endParaRPr lang="pl-PL"/>
        </a:p>
      </dgm:t>
    </dgm:pt>
    <dgm:pt modelId="{0113090C-F5EE-4D7A-ADD9-4B5EF98497F8}" type="sibTrans" cxnId="{151E56E0-5ABA-4E92-8B10-95983A5E3750}">
      <dgm:prSet/>
      <dgm:spPr/>
      <dgm:t>
        <a:bodyPr/>
        <a:lstStyle/>
        <a:p>
          <a:endParaRPr lang="pl-PL"/>
        </a:p>
      </dgm:t>
    </dgm:pt>
    <dgm:pt modelId="{BE2A393A-4E0D-4B87-B679-CBDABEBE511D}">
      <dgm:prSet phldrT="[Tekst]"/>
      <dgm:spPr>
        <a:solidFill>
          <a:schemeClr val="accent1"/>
        </a:solidFill>
      </dgm:spPr>
      <dgm:t>
        <a:bodyPr/>
        <a:lstStyle/>
        <a:p>
          <a:r>
            <a:rPr lang="pl-PL" dirty="0"/>
            <a:t>Zespół (własny, podwykonawstwo, inne instytucje)</a:t>
          </a:r>
        </a:p>
      </dgm:t>
    </dgm:pt>
    <dgm:pt modelId="{9895834B-D2E3-4F36-90CF-44B4257B2F58}" type="parTrans" cxnId="{640E219C-F65B-4F24-9B4A-5E82A78297D9}">
      <dgm:prSet/>
      <dgm:spPr/>
      <dgm:t>
        <a:bodyPr/>
        <a:lstStyle/>
        <a:p>
          <a:endParaRPr lang="pl-PL"/>
        </a:p>
      </dgm:t>
    </dgm:pt>
    <dgm:pt modelId="{4D588F20-A52B-418C-B575-FFE00D456011}" type="sibTrans" cxnId="{640E219C-F65B-4F24-9B4A-5E82A78297D9}">
      <dgm:prSet/>
      <dgm:spPr/>
      <dgm:t>
        <a:bodyPr/>
        <a:lstStyle/>
        <a:p>
          <a:endParaRPr lang="pl-PL"/>
        </a:p>
      </dgm:t>
    </dgm:pt>
    <dgm:pt modelId="{432A4379-6BBD-4846-8624-15003DF93B7A}">
      <dgm:prSet phldrT="[Tekst]"/>
      <dgm:spPr>
        <a:solidFill>
          <a:schemeClr val="accent1"/>
        </a:solidFill>
      </dgm:spPr>
      <dgm:t>
        <a:bodyPr/>
        <a:lstStyle/>
        <a:p>
          <a:r>
            <a:rPr lang="pl-PL" dirty="0"/>
            <a:t>Czas (narzucony przez koordynatora)</a:t>
          </a:r>
        </a:p>
      </dgm:t>
    </dgm:pt>
    <dgm:pt modelId="{71B1DEC7-81DE-4FF2-8D42-ECB4BD24DD55}" type="parTrans" cxnId="{8AD70209-2CE5-4F11-8B0A-80CEF4B959E3}">
      <dgm:prSet/>
      <dgm:spPr/>
      <dgm:t>
        <a:bodyPr/>
        <a:lstStyle/>
        <a:p>
          <a:endParaRPr lang="pl-PL"/>
        </a:p>
      </dgm:t>
    </dgm:pt>
    <dgm:pt modelId="{EA2ED935-7BF8-4A6D-9742-926A8767BFCE}" type="sibTrans" cxnId="{8AD70209-2CE5-4F11-8B0A-80CEF4B959E3}">
      <dgm:prSet/>
      <dgm:spPr/>
      <dgm:t>
        <a:bodyPr/>
        <a:lstStyle/>
        <a:p>
          <a:endParaRPr lang="pl-PL"/>
        </a:p>
      </dgm:t>
    </dgm:pt>
    <dgm:pt modelId="{9C2ADCE2-21F7-4CF2-B7F9-508AF970BB09}" type="pres">
      <dgm:prSet presAssocID="{750D0D8E-34D2-4CF1-9956-7520426E3F43}" presName="cycle" presStyleCnt="0">
        <dgm:presLayoutVars>
          <dgm:dir/>
          <dgm:resizeHandles val="exact"/>
        </dgm:presLayoutVars>
      </dgm:prSet>
      <dgm:spPr/>
    </dgm:pt>
    <dgm:pt modelId="{9CD694C7-E285-4F23-ACCF-BD3E01357BDF}" type="pres">
      <dgm:prSet presAssocID="{7DFA19E4-7ABA-44EE-8A71-25231373E527}" presName="node" presStyleLbl="node1" presStyleIdx="0" presStyleCnt="5" custScaleX="190964" custScaleY="122980">
        <dgm:presLayoutVars>
          <dgm:bulletEnabled val="1"/>
        </dgm:presLayoutVars>
      </dgm:prSet>
      <dgm:spPr/>
    </dgm:pt>
    <dgm:pt modelId="{7316EACE-624D-4C36-B435-BAA1BDA9653C}" type="pres">
      <dgm:prSet presAssocID="{7DFA19E4-7ABA-44EE-8A71-25231373E527}" presName="spNode" presStyleCnt="0"/>
      <dgm:spPr/>
    </dgm:pt>
    <dgm:pt modelId="{A5288962-C86D-4D55-8550-CBEFC56D80C6}" type="pres">
      <dgm:prSet presAssocID="{73A58D51-0B8E-43BD-A1DD-AF4514E7601F}" presName="sibTrans" presStyleLbl="sibTrans1D1" presStyleIdx="0" presStyleCnt="5"/>
      <dgm:spPr/>
    </dgm:pt>
    <dgm:pt modelId="{8FB4FA08-24A0-445C-859E-A81BBCC2C479}" type="pres">
      <dgm:prSet presAssocID="{97F35D7C-545F-4C65-AE3A-EEF0FE82F183}" presName="node" presStyleLbl="node1" presStyleIdx="1" presStyleCnt="5" custScaleX="191538" custScaleY="115915">
        <dgm:presLayoutVars>
          <dgm:bulletEnabled val="1"/>
        </dgm:presLayoutVars>
      </dgm:prSet>
      <dgm:spPr/>
    </dgm:pt>
    <dgm:pt modelId="{6520F56A-09D8-44B5-B0AD-51337060C842}" type="pres">
      <dgm:prSet presAssocID="{97F35D7C-545F-4C65-AE3A-EEF0FE82F183}" presName="spNode" presStyleCnt="0"/>
      <dgm:spPr/>
    </dgm:pt>
    <dgm:pt modelId="{391517B8-E4DF-4E01-85CB-A5ADE1F0C006}" type="pres">
      <dgm:prSet presAssocID="{E8AA9852-BC32-4A49-93FE-FD088D1159BB}" presName="sibTrans" presStyleLbl="sibTrans1D1" presStyleIdx="1" presStyleCnt="5"/>
      <dgm:spPr/>
    </dgm:pt>
    <dgm:pt modelId="{AD93B471-0B7F-474C-B5F4-B5818A8F0C0B}" type="pres">
      <dgm:prSet presAssocID="{0F166F34-876E-4A6F-A59E-197CB0158B36}" presName="node" presStyleLbl="node1" presStyleIdx="2" presStyleCnt="5" custScaleX="173471" custScaleY="134807">
        <dgm:presLayoutVars>
          <dgm:bulletEnabled val="1"/>
        </dgm:presLayoutVars>
      </dgm:prSet>
      <dgm:spPr/>
    </dgm:pt>
    <dgm:pt modelId="{2B427CFA-7665-45B8-BE21-94CCDF420339}" type="pres">
      <dgm:prSet presAssocID="{0F166F34-876E-4A6F-A59E-197CB0158B36}" presName="spNode" presStyleCnt="0"/>
      <dgm:spPr/>
    </dgm:pt>
    <dgm:pt modelId="{9F816576-CC16-4B83-9EDB-5037FFFBB8D6}" type="pres">
      <dgm:prSet presAssocID="{0113090C-F5EE-4D7A-ADD9-4B5EF98497F8}" presName="sibTrans" presStyleLbl="sibTrans1D1" presStyleIdx="2" presStyleCnt="5"/>
      <dgm:spPr/>
    </dgm:pt>
    <dgm:pt modelId="{3E7300BE-131B-4678-9B07-1422D94119A4}" type="pres">
      <dgm:prSet presAssocID="{BE2A393A-4E0D-4B87-B679-CBDABEBE511D}" presName="node" presStyleLbl="node1" presStyleIdx="3" presStyleCnt="5" custScaleX="193742" custScaleY="128013" custRadScaleRad="109818" custRadScaleInc="115665">
        <dgm:presLayoutVars>
          <dgm:bulletEnabled val="1"/>
        </dgm:presLayoutVars>
      </dgm:prSet>
      <dgm:spPr/>
    </dgm:pt>
    <dgm:pt modelId="{AB77BB48-883C-4D5F-BAC5-892E47B09D4C}" type="pres">
      <dgm:prSet presAssocID="{BE2A393A-4E0D-4B87-B679-CBDABEBE511D}" presName="spNode" presStyleCnt="0"/>
      <dgm:spPr/>
    </dgm:pt>
    <dgm:pt modelId="{28B192CE-34D1-4DB7-B280-CFA78FFDEE42}" type="pres">
      <dgm:prSet presAssocID="{4D588F20-A52B-418C-B575-FFE00D456011}" presName="sibTrans" presStyleLbl="sibTrans1D1" presStyleIdx="3" presStyleCnt="5"/>
      <dgm:spPr/>
    </dgm:pt>
    <dgm:pt modelId="{7562DE35-E203-4171-B3E8-AB85245D6F82}" type="pres">
      <dgm:prSet presAssocID="{432A4379-6BBD-4846-8624-15003DF93B7A}" presName="node" presStyleLbl="node1" presStyleIdx="4" presStyleCnt="5" custScaleX="180406" custScaleY="140762" custRadScaleRad="99243" custRadScaleInc="-13642">
        <dgm:presLayoutVars>
          <dgm:bulletEnabled val="1"/>
        </dgm:presLayoutVars>
      </dgm:prSet>
      <dgm:spPr/>
    </dgm:pt>
    <dgm:pt modelId="{9C518D2F-427E-4D69-8AE5-E7F3104DE801}" type="pres">
      <dgm:prSet presAssocID="{432A4379-6BBD-4846-8624-15003DF93B7A}" presName="spNode" presStyleCnt="0"/>
      <dgm:spPr/>
    </dgm:pt>
    <dgm:pt modelId="{5267E345-0D1A-41E5-A042-00CCA74F267D}" type="pres">
      <dgm:prSet presAssocID="{EA2ED935-7BF8-4A6D-9742-926A8767BFCE}" presName="sibTrans" presStyleLbl="sibTrans1D1" presStyleIdx="4" presStyleCnt="5"/>
      <dgm:spPr/>
    </dgm:pt>
  </dgm:ptLst>
  <dgm:cxnLst>
    <dgm:cxn modelId="{8AD70209-2CE5-4F11-8B0A-80CEF4B959E3}" srcId="{750D0D8E-34D2-4CF1-9956-7520426E3F43}" destId="{432A4379-6BBD-4846-8624-15003DF93B7A}" srcOrd="4" destOrd="0" parTransId="{71B1DEC7-81DE-4FF2-8D42-ECB4BD24DD55}" sibTransId="{EA2ED935-7BF8-4A6D-9742-926A8767BFCE}"/>
    <dgm:cxn modelId="{B7491A1D-0A54-4020-BED3-CBD746CD7E37}" type="presOf" srcId="{7DFA19E4-7ABA-44EE-8A71-25231373E527}" destId="{9CD694C7-E285-4F23-ACCF-BD3E01357BDF}" srcOrd="0" destOrd="0" presId="urn:microsoft.com/office/officeart/2005/8/layout/cycle6"/>
    <dgm:cxn modelId="{9FDA0B30-9E6A-47F2-AEF9-1E84F87BEB15}" type="presOf" srcId="{432A4379-6BBD-4846-8624-15003DF93B7A}" destId="{7562DE35-E203-4171-B3E8-AB85245D6F82}" srcOrd="0" destOrd="0" presId="urn:microsoft.com/office/officeart/2005/8/layout/cycle6"/>
    <dgm:cxn modelId="{793CCC32-F556-4F1B-AEE7-85AD9FE87744}" type="presOf" srcId="{73A58D51-0B8E-43BD-A1DD-AF4514E7601F}" destId="{A5288962-C86D-4D55-8550-CBEFC56D80C6}" srcOrd="0" destOrd="0" presId="urn:microsoft.com/office/officeart/2005/8/layout/cycle6"/>
    <dgm:cxn modelId="{8D45025C-28CB-46CC-8644-FE525E269BC5}" type="presOf" srcId="{E8AA9852-BC32-4A49-93FE-FD088D1159BB}" destId="{391517B8-E4DF-4E01-85CB-A5ADE1F0C006}" srcOrd="0" destOrd="0" presId="urn:microsoft.com/office/officeart/2005/8/layout/cycle6"/>
    <dgm:cxn modelId="{2CF84D5D-F926-4F7C-8416-048532A483EB}" srcId="{750D0D8E-34D2-4CF1-9956-7520426E3F43}" destId="{7DFA19E4-7ABA-44EE-8A71-25231373E527}" srcOrd="0" destOrd="0" parTransId="{FE16FE7B-39B1-4493-8D97-77F255668DE4}" sibTransId="{73A58D51-0B8E-43BD-A1DD-AF4514E7601F}"/>
    <dgm:cxn modelId="{163A7869-285E-48B5-90DF-ACB7616367C3}" type="presOf" srcId="{0113090C-F5EE-4D7A-ADD9-4B5EF98497F8}" destId="{9F816576-CC16-4B83-9EDB-5037FFFBB8D6}" srcOrd="0" destOrd="0" presId="urn:microsoft.com/office/officeart/2005/8/layout/cycle6"/>
    <dgm:cxn modelId="{034F4A7D-A775-4971-8E40-CCDD2D890719}" type="presOf" srcId="{BE2A393A-4E0D-4B87-B679-CBDABEBE511D}" destId="{3E7300BE-131B-4678-9B07-1422D94119A4}" srcOrd="0" destOrd="0" presId="urn:microsoft.com/office/officeart/2005/8/layout/cycle6"/>
    <dgm:cxn modelId="{06DA728B-4F79-466C-A01B-BCEADE2305FE}" srcId="{750D0D8E-34D2-4CF1-9956-7520426E3F43}" destId="{97F35D7C-545F-4C65-AE3A-EEF0FE82F183}" srcOrd="1" destOrd="0" parTransId="{5A47EB65-D0AB-4746-B659-685BD2503A0F}" sibTransId="{E8AA9852-BC32-4A49-93FE-FD088D1159BB}"/>
    <dgm:cxn modelId="{8C0E3495-EC15-4C43-AD87-56383F8E3710}" type="presOf" srcId="{EA2ED935-7BF8-4A6D-9742-926A8767BFCE}" destId="{5267E345-0D1A-41E5-A042-00CCA74F267D}" srcOrd="0" destOrd="0" presId="urn:microsoft.com/office/officeart/2005/8/layout/cycle6"/>
    <dgm:cxn modelId="{640E219C-F65B-4F24-9B4A-5E82A78297D9}" srcId="{750D0D8E-34D2-4CF1-9956-7520426E3F43}" destId="{BE2A393A-4E0D-4B87-B679-CBDABEBE511D}" srcOrd="3" destOrd="0" parTransId="{9895834B-D2E3-4F36-90CF-44B4257B2F58}" sibTransId="{4D588F20-A52B-418C-B575-FFE00D456011}"/>
    <dgm:cxn modelId="{46E2089E-5B52-4F41-8083-11243E83FF61}" type="presOf" srcId="{750D0D8E-34D2-4CF1-9956-7520426E3F43}" destId="{9C2ADCE2-21F7-4CF2-B7F9-508AF970BB09}" srcOrd="0" destOrd="0" presId="urn:microsoft.com/office/officeart/2005/8/layout/cycle6"/>
    <dgm:cxn modelId="{0D8A9EBC-EE2E-4683-9DEF-8D92AE49F446}" type="presOf" srcId="{0F166F34-876E-4A6F-A59E-197CB0158B36}" destId="{AD93B471-0B7F-474C-B5F4-B5818A8F0C0B}" srcOrd="0" destOrd="0" presId="urn:microsoft.com/office/officeart/2005/8/layout/cycle6"/>
    <dgm:cxn modelId="{988473D4-389F-4254-9F8A-5D6CECF211F1}" type="presOf" srcId="{4D588F20-A52B-418C-B575-FFE00D456011}" destId="{28B192CE-34D1-4DB7-B280-CFA78FFDEE42}" srcOrd="0" destOrd="0" presId="urn:microsoft.com/office/officeart/2005/8/layout/cycle6"/>
    <dgm:cxn modelId="{151E56E0-5ABA-4E92-8B10-95983A5E3750}" srcId="{750D0D8E-34D2-4CF1-9956-7520426E3F43}" destId="{0F166F34-876E-4A6F-A59E-197CB0158B36}" srcOrd="2" destOrd="0" parTransId="{F629BD17-4EDA-4622-A360-CAB133414662}" sibTransId="{0113090C-F5EE-4D7A-ADD9-4B5EF98497F8}"/>
    <dgm:cxn modelId="{DFD1C9F7-7ECC-4A33-8938-E6683E95C422}" type="presOf" srcId="{97F35D7C-545F-4C65-AE3A-EEF0FE82F183}" destId="{8FB4FA08-24A0-445C-859E-A81BBCC2C479}" srcOrd="0" destOrd="0" presId="urn:microsoft.com/office/officeart/2005/8/layout/cycle6"/>
    <dgm:cxn modelId="{7EE69DF7-541B-4653-89B8-9C4304C4B94A}" type="presParOf" srcId="{9C2ADCE2-21F7-4CF2-B7F9-508AF970BB09}" destId="{9CD694C7-E285-4F23-ACCF-BD3E01357BDF}" srcOrd="0" destOrd="0" presId="urn:microsoft.com/office/officeart/2005/8/layout/cycle6"/>
    <dgm:cxn modelId="{B9E5D9AC-34A1-4A45-8C9B-257209A2ABD0}" type="presParOf" srcId="{9C2ADCE2-21F7-4CF2-B7F9-508AF970BB09}" destId="{7316EACE-624D-4C36-B435-BAA1BDA9653C}" srcOrd="1" destOrd="0" presId="urn:microsoft.com/office/officeart/2005/8/layout/cycle6"/>
    <dgm:cxn modelId="{54B1630C-4DF5-4455-9211-CB28D33B1A5E}" type="presParOf" srcId="{9C2ADCE2-21F7-4CF2-B7F9-508AF970BB09}" destId="{A5288962-C86D-4D55-8550-CBEFC56D80C6}" srcOrd="2" destOrd="0" presId="urn:microsoft.com/office/officeart/2005/8/layout/cycle6"/>
    <dgm:cxn modelId="{B67059DA-EF9B-4D37-B650-FA08B2E90341}" type="presParOf" srcId="{9C2ADCE2-21F7-4CF2-B7F9-508AF970BB09}" destId="{8FB4FA08-24A0-445C-859E-A81BBCC2C479}" srcOrd="3" destOrd="0" presId="urn:microsoft.com/office/officeart/2005/8/layout/cycle6"/>
    <dgm:cxn modelId="{A2C0BB6E-CB15-4609-A998-F5F127DD1393}" type="presParOf" srcId="{9C2ADCE2-21F7-4CF2-B7F9-508AF970BB09}" destId="{6520F56A-09D8-44B5-B0AD-51337060C842}" srcOrd="4" destOrd="0" presId="urn:microsoft.com/office/officeart/2005/8/layout/cycle6"/>
    <dgm:cxn modelId="{26A3FB71-A4AE-4955-A6D5-39FB6D3E7572}" type="presParOf" srcId="{9C2ADCE2-21F7-4CF2-B7F9-508AF970BB09}" destId="{391517B8-E4DF-4E01-85CB-A5ADE1F0C006}" srcOrd="5" destOrd="0" presId="urn:microsoft.com/office/officeart/2005/8/layout/cycle6"/>
    <dgm:cxn modelId="{A883B265-2FA1-4B19-94DB-DA69443D5417}" type="presParOf" srcId="{9C2ADCE2-21F7-4CF2-B7F9-508AF970BB09}" destId="{AD93B471-0B7F-474C-B5F4-B5818A8F0C0B}" srcOrd="6" destOrd="0" presId="urn:microsoft.com/office/officeart/2005/8/layout/cycle6"/>
    <dgm:cxn modelId="{24089295-E0DB-4149-BDCB-A75E4A17A4DE}" type="presParOf" srcId="{9C2ADCE2-21F7-4CF2-B7F9-508AF970BB09}" destId="{2B427CFA-7665-45B8-BE21-94CCDF420339}" srcOrd="7" destOrd="0" presId="urn:microsoft.com/office/officeart/2005/8/layout/cycle6"/>
    <dgm:cxn modelId="{304659E2-6653-4CEE-A300-B2F745C6A406}" type="presParOf" srcId="{9C2ADCE2-21F7-4CF2-B7F9-508AF970BB09}" destId="{9F816576-CC16-4B83-9EDB-5037FFFBB8D6}" srcOrd="8" destOrd="0" presId="urn:microsoft.com/office/officeart/2005/8/layout/cycle6"/>
    <dgm:cxn modelId="{70D53FDB-9FF9-46CA-91A8-1386A27DBA0E}" type="presParOf" srcId="{9C2ADCE2-21F7-4CF2-B7F9-508AF970BB09}" destId="{3E7300BE-131B-4678-9B07-1422D94119A4}" srcOrd="9" destOrd="0" presId="urn:microsoft.com/office/officeart/2005/8/layout/cycle6"/>
    <dgm:cxn modelId="{304E21FE-4653-4DD1-ADD6-39B03AED19A8}" type="presParOf" srcId="{9C2ADCE2-21F7-4CF2-B7F9-508AF970BB09}" destId="{AB77BB48-883C-4D5F-BAC5-892E47B09D4C}" srcOrd="10" destOrd="0" presId="urn:microsoft.com/office/officeart/2005/8/layout/cycle6"/>
    <dgm:cxn modelId="{EADB675D-F5CE-498F-BB09-9A263B7BE34E}" type="presParOf" srcId="{9C2ADCE2-21F7-4CF2-B7F9-508AF970BB09}" destId="{28B192CE-34D1-4DB7-B280-CFA78FFDEE42}" srcOrd="11" destOrd="0" presId="urn:microsoft.com/office/officeart/2005/8/layout/cycle6"/>
    <dgm:cxn modelId="{5CCDC216-476B-4389-AEC2-A2B0ECA1A45A}" type="presParOf" srcId="{9C2ADCE2-21F7-4CF2-B7F9-508AF970BB09}" destId="{7562DE35-E203-4171-B3E8-AB85245D6F82}" srcOrd="12" destOrd="0" presId="urn:microsoft.com/office/officeart/2005/8/layout/cycle6"/>
    <dgm:cxn modelId="{9577C747-A7C6-4376-A889-DDC74D9A2C05}" type="presParOf" srcId="{9C2ADCE2-21F7-4CF2-B7F9-508AF970BB09}" destId="{9C518D2F-427E-4D69-8AE5-E7F3104DE801}" srcOrd="13" destOrd="0" presId="urn:microsoft.com/office/officeart/2005/8/layout/cycle6"/>
    <dgm:cxn modelId="{3D3147EF-98AE-40A8-A136-BCC476F398AD}" type="presParOf" srcId="{9C2ADCE2-21F7-4CF2-B7F9-508AF970BB09}" destId="{5267E345-0D1A-41E5-A042-00CCA74F267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694C7-E285-4F23-ACCF-BD3E01357BDF}">
      <dsp:nvSpPr>
        <dsp:cNvPr id="0" name=""/>
        <dsp:cNvSpPr/>
      </dsp:nvSpPr>
      <dsp:spPr>
        <a:xfrm>
          <a:off x="6636170" y="-175606"/>
          <a:ext cx="4669206" cy="1954516"/>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l-PL" sz="4600" kern="1200" dirty="0"/>
            <a:t>Pomysłodawca projektu</a:t>
          </a:r>
        </a:p>
      </dsp:txBody>
      <dsp:txXfrm>
        <a:off x="6731582" y="-80194"/>
        <a:ext cx="4478382" cy="1763692"/>
      </dsp:txXfrm>
    </dsp:sp>
    <dsp:sp modelId="{A5288962-C86D-4D55-8550-CBEFC56D80C6}">
      <dsp:nvSpPr>
        <dsp:cNvPr id="0" name=""/>
        <dsp:cNvSpPr/>
      </dsp:nvSpPr>
      <dsp:spPr>
        <a:xfrm>
          <a:off x="5485224" y="1312074"/>
          <a:ext cx="6347475" cy="6347475"/>
        </a:xfrm>
        <a:custGeom>
          <a:avLst/>
          <a:gdLst/>
          <a:ahLst/>
          <a:cxnLst/>
          <a:rect l="0" t="0" r="0" b="0"/>
          <a:pathLst>
            <a:path>
              <a:moveTo>
                <a:pt x="4834903" y="469456"/>
              </a:moveTo>
              <a:arcTo wR="3173737" hR="3173737" stAng="18093676" swAng="53264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B4FA08-24A0-445C-859E-A81BBCC2C479}">
      <dsp:nvSpPr>
        <dsp:cNvPr id="0" name=""/>
        <dsp:cNvSpPr/>
      </dsp:nvSpPr>
      <dsp:spPr>
        <a:xfrm>
          <a:off x="9647557" y="2073534"/>
          <a:ext cx="4683241" cy="184223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l-PL" sz="4600" kern="1200" dirty="0"/>
            <a:t>Dobór partnerów </a:t>
          </a:r>
        </a:p>
      </dsp:txBody>
      <dsp:txXfrm>
        <a:off x="9737487" y="2163464"/>
        <a:ext cx="4503381" cy="1662373"/>
      </dsp:txXfrm>
    </dsp:sp>
    <dsp:sp modelId="{391517B8-E4DF-4E01-85CB-A5ADE1F0C006}">
      <dsp:nvSpPr>
        <dsp:cNvPr id="0" name=""/>
        <dsp:cNvSpPr/>
      </dsp:nvSpPr>
      <dsp:spPr>
        <a:xfrm>
          <a:off x="5797036" y="801651"/>
          <a:ext cx="6347475" cy="6347475"/>
        </a:xfrm>
        <a:custGeom>
          <a:avLst/>
          <a:gdLst/>
          <a:ahLst/>
          <a:cxnLst/>
          <a:rect l="0" t="0" r="0" b="0"/>
          <a:pathLst>
            <a:path>
              <a:moveTo>
                <a:pt x="6347175" y="3130116"/>
              </a:moveTo>
              <a:arcTo wR="3173737" hR="3173737" stAng="21552749" swAng="1717755"/>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93B471-0B7F-474C-B5F4-B5818A8F0C0B}">
      <dsp:nvSpPr>
        <dsp:cNvPr id="0" name=""/>
        <dsp:cNvSpPr/>
      </dsp:nvSpPr>
      <dsp:spPr>
        <a:xfrm>
          <a:off x="8715505" y="5471755"/>
          <a:ext cx="4241490" cy="2142482"/>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l-PL" sz="4600" kern="1200" dirty="0"/>
            <a:t>Przygotowanie wniosku </a:t>
          </a:r>
        </a:p>
      </dsp:txBody>
      <dsp:txXfrm>
        <a:off x="8820092" y="5576342"/>
        <a:ext cx="4032316" cy="1933308"/>
      </dsp:txXfrm>
    </dsp:sp>
    <dsp:sp modelId="{9F816576-CC16-4B83-9EDB-5037FFFBB8D6}">
      <dsp:nvSpPr>
        <dsp:cNvPr id="0" name=""/>
        <dsp:cNvSpPr/>
      </dsp:nvSpPr>
      <dsp:spPr>
        <a:xfrm>
          <a:off x="5306193" y="800124"/>
          <a:ext cx="6347475" cy="6347475"/>
        </a:xfrm>
        <a:custGeom>
          <a:avLst/>
          <a:gdLst/>
          <a:ahLst/>
          <a:cxnLst/>
          <a:rect l="0" t="0" r="0" b="0"/>
          <a:pathLst>
            <a:path>
              <a:moveTo>
                <a:pt x="3387399" y="6340274"/>
              </a:moveTo>
              <a:arcTo wR="3173737" hR="3173737" stAng="5168390" swAng="238219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7300BE-131B-4678-9B07-1422D94119A4}">
      <dsp:nvSpPr>
        <dsp:cNvPr id="0" name=""/>
        <dsp:cNvSpPr/>
      </dsp:nvSpPr>
      <dsp:spPr>
        <a:xfrm>
          <a:off x="3476048" y="4499136"/>
          <a:ext cx="4737130" cy="2034506"/>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l-PL" sz="4600" kern="1200" dirty="0"/>
            <a:t>Zespół</a:t>
          </a:r>
        </a:p>
      </dsp:txBody>
      <dsp:txXfrm>
        <a:off x="3575364" y="4598452"/>
        <a:ext cx="4538498" cy="1835874"/>
      </dsp:txXfrm>
    </dsp:sp>
    <dsp:sp modelId="{28B192CE-34D1-4DB7-B280-CFA78FFDEE42}">
      <dsp:nvSpPr>
        <dsp:cNvPr id="0" name=""/>
        <dsp:cNvSpPr/>
      </dsp:nvSpPr>
      <dsp:spPr>
        <a:xfrm>
          <a:off x="3968042" y="4056458"/>
          <a:ext cx="6347475" cy="6347475"/>
        </a:xfrm>
        <a:custGeom>
          <a:avLst/>
          <a:gdLst/>
          <a:ahLst/>
          <a:cxnLst/>
          <a:rect l="0" t="0" r="0" b="0"/>
          <a:pathLst>
            <a:path>
              <a:moveTo>
                <a:pt x="1560014" y="440880"/>
              </a:moveTo>
              <a:arcTo wR="3173737" hR="3173737" stAng="14366316" swAng="37516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2DE35-E203-4171-B3E8-AB85245D6F82}">
      <dsp:nvSpPr>
        <dsp:cNvPr id="0" name=""/>
        <dsp:cNvSpPr/>
      </dsp:nvSpPr>
      <dsp:spPr>
        <a:xfrm>
          <a:off x="3704628" y="2099259"/>
          <a:ext cx="4411055" cy="2237125"/>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l-PL" sz="4600" kern="1200" dirty="0"/>
            <a:t>Czas</a:t>
          </a:r>
        </a:p>
      </dsp:txBody>
      <dsp:txXfrm>
        <a:off x="3813835" y="2208466"/>
        <a:ext cx="4192641" cy="2018711"/>
      </dsp:txXfrm>
    </dsp:sp>
    <dsp:sp modelId="{5267E345-0D1A-41E5-A042-00CCA74F267D}">
      <dsp:nvSpPr>
        <dsp:cNvPr id="0" name=""/>
        <dsp:cNvSpPr/>
      </dsp:nvSpPr>
      <dsp:spPr>
        <a:xfrm>
          <a:off x="6316225" y="1248124"/>
          <a:ext cx="6347475" cy="6347475"/>
        </a:xfrm>
        <a:custGeom>
          <a:avLst/>
          <a:gdLst/>
          <a:ahLst/>
          <a:cxnLst/>
          <a:rect l="0" t="0" r="0" b="0"/>
          <a:pathLst>
            <a:path>
              <a:moveTo>
                <a:pt x="1014626" y="847614"/>
              </a:moveTo>
              <a:arcTo wR="3173737" hR="3173737" stAng="13627949" swAng="54943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694C7-E285-4F23-ACCF-BD3E01357BDF}">
      <dsp:nvSpPr>
        <dsp:cNvPr id="0" name=""/>
        <dsp:cNvSpPr/>
      </dsp:nvSpPr>
      <dsp:spPr>
        <a:xfrm>
          <a:off x="6703401" y="-175397"/>
          <a:ext cx="4670247" cy="1954952"/>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kern="1200" dirty="0"/>
            <a:t>Pomysł na projekt narzucony </a:t>
          </a:r>
        </a:p>
      </dsp:txBody>
      <dsp:txXfrm>
        <a:off x="6798834" y="-79964"/>
        <a:ext cx="4479381" cy="1764086"/>
      </dsp:txXfrm>
    </dsp:sp>
    <dsp:sp modelId="{A5288962-C86D-4D55-8550-CBEFC56D80C6}">
      <dsp:nvSpPr>
        <dsp:cNvPr id="0" name=""/>
        <dsp:cNvSpPr/>
      </dsp:nvSpPr>
      <dsp:spPr>
        <a:xfrm>
          <a:off x="5553495" y="1312472"/>
          <a:ext cx="6346504" cy="6346504"/>
        </a:xfrm>
        <a:custGeom>
          <a:avLst/>
          <a:gdLst/>
          <a:ahLst/>
          <a:cxnLst/>
          <a:rect l="0" t="0" r="0" b="0"/>
          <a:pathLst>
            <a:path>
              <a:moveTo>
                <a:pt x="4834672" y="469696"/>
              </a:moveTo>
              <a:arcTo wR="3173252" hR="3173252" stAng="18094323" swAng="53135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B4FA08-24A0-445C-859E-A81BBCC2C479}">
      <dsp:nvSpPr>
        <dsp:cNvPr id="0" name=""/>
        <dsp:cNvSpPr/>
      </dsp:nvSpPr>
      <dsp:spPr>
        <a:xfrm>
          <a:off x="9714324" y="2073420"/>
          <a:ext cx="4684285" cy="184264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kern="1200" dirty="0"/>
            <a:t>Przygotowanie wyznaczonego zadania, budżetu  </a:t>
          </a:r>
        </a:p>
      </dsp:txBody>
      <dsp:txXfrm>
        <a:off x="9804274" y="2163370"/>
        <a:ext cx="4504385" cy="1662743"/>
      </dsp:txXfrm>
    </dsp:sp>
    <dsp:sp modelId="{391517B8-E4DF-4E01-85CB-A5ADE1F0C006}">
      <dsp:nvSpPr>
        <dsp:cNvPr id="0" name=""/>
        <dsp:cNvSpPr/>
      </dsp:nvSpPr>
      <dsp:spPr>
        <a:xfrm>
          <a:off x="5865273" y="802079"/>
          <a:ext cx="6346504" cy="6346504"/>
        </a:xfrm>
        <a:custGeom>
          <a:avLst/>
          <a:gdLst/>
          <a:ahLst/>
          <a:cxnLst/>
          <a:rect l="0" t="0" r="0" b="0"/>
          <a:pathLst>
            <a:path>
              <a:moveTo>
                <a:pt x="6346208" y="3129976"/>
              </a:moveTo>
              <a:arcTo wR="3173252" hR="3173252" stAng="21553116" swAng="171690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93B471-0B7F-474C-B5F4-B5818A8F0C0B}">
      <dsp:nvSpPr>
        <dsp:cNvPr id="0" name=""/>
        <dsp:cNvSpPr/>
      </dsp:nvSpPr>
      <dsp:spPr>
        <a:xfrm>
          <a:off x="8782498" y="5471065"/>
          <a:ext cx="4242435" cy="2142960"/>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kern="1200" dirty="0"/>
            <a:t>Przygotowanie innych części wniosku (decyzja koordynatora) </a:t>
          </a:r>
        </a:p>
      </dsp:txBody>
      <dsp:txXfrm>
        <a:off x="8887109" y="5575676"/>
        <a:ext cx="4033213" cy="1933738"/>
      </dsp:txXfrm>
    </dsp:sp>
    <dsp:sp modelId="{9F816576-CC16-4B83-9EDB-5037FFFBB8D6}">
      <dsp:nvSpPr>
        <dsp:cNvPr id="0" name=""/>
        <dsp:cNvSpPr/>
      </dsp:nvSpPr>
      <dsp:spPr>
        <a:xfrm>
          <a:off x="5374253" y="800446"/>
          <a:ext cx="6346504" cy="6346504"/>
        </a:xfrm>
        <a:custGeom>
          <a:avLst/>
          <a:gdLst/>
          <a:ahLst/>
          <a:cxnLst/>
          <a:rect l="0" t="0" r="0" b="0"/>
          <a:pathLst>
            <a:path>
              <a:moveTo>
                <a:pt x="3386348" y="6339340"/>
              </a:moveTo>
              <a:arcTo wR="3173252" hR="3173252" stAng="5168968" swAng="2380739"/>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7300BE-131B-4678-9B07-1422D94119A4}">
      <dsp:nvSpPr>
        <dsp:cNvPr id="0" name=""/>
        <dsp:cNvSpPr/>
      </dsp:nvSpPr>
      <dsp:spPr>
        <a:xfrm>
          <a:off x="3543750" y="4498616"/>
          <a:ext cx="4738186" cy="2034959"/>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kern="1200" dirty="0"/>
            <a:t>Zespół (własny, podwykonawstwo, inne instytucje)</a:t>
          </a:r>
        </a:p>
      </dsp:txBody>
      <dsp:txXfrm>
        <a:off x="3643089" y="4597955"/>
        <a:ext cx="4539508" cy="1836281"/>
      </dsp:txXfrm>
    </dsp:sp>
    <dsp:sp modelId="{28B192CE-34D1-4DB7-B280-CFA78FFDEE42}">
      <dsp:nvSpPr>
        <dsp:cNvPr id="0" name=""/>
        <dsp:cNvSpPr/>
      </dsp:nvSpPr>
      <dsp:spPr>
        <a:xfrm>
          <a:off x="4314806" y="3870786"/>
          <a:ext cx="6346504" cy="6346504"/>
        </a:xfrm>
        <a:custGeom>
          <a:avLst/>
          <a:gdLst/>
          <a:ahLst/>
          <a:cxnLst/>
          <a:rect l="0" t="0" r="0" b="0"/>
          <a:pathLst>
            <a:path>
              <a:moveTo>
                <a:pt x="1281426" y="625600"/>
              </a:moveTo>
              <a:arcTo wR="3173252" hR="3173252" stAng="14004198" swAng="39674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2DE35-E203-4171-B3E8-AB85245D6F82}">
      <dsp:nvSpPr>
        <dsp:cNvPr id="0" name=""/>
        <dsp:cNvSpPr/>
      </dsp:nvSpPr>
      <dsp:spPr>
        <a:xfrm>
          <a:off x="3786718" y="2055998"/>
          <a:ext cx="4412039" cy="2237624"/>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kern="1200" dirty="0"/>
            <a:t>Czas (narzucony przez koordynatora)</a:t>
          </a:r>
        </a:p>
      </dsp:txBody>
      <dsp:txXfrm>
        <a:off x="3895950" y="2165230"/>
        <a:ext cx="4193575" cy="2019160"/>
      </dsp:txXfrm>
    </dsp:sp>
    <dsp:sp modelId="{5267E345-0D1A-41E5-A042-00CCA74F267D}">
      <dsp:nvSpPr>
        <dsp:cNvPr id="0" name=""/>
        <dsp:cNvSpPr/>
      </dsp:nvSpPr>
      <dsp:spPr>
        <a:xfrm>
          <a:off x="6378315" y="1241533"/>
          <a:ext cx="6346504" cy="6346504"/>
        </a:xfrm>
        <a:custGeom>
          <a:avLst/>
          <a:gdLst/>
          <a:ahLst/>
          <a:cxnLst/>
          <a:rect l="0" t="0" r="0" b="0"/>
          <a:pathLst>
            <a:path>
              <a:moveTo>
                <a:pt x="1053945" y="811458"/>
              </a:moveTo>
              <a:arcTo wR="3173252" hR="3173252" stAng="13685847" swAng="47798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96C0516E-D440-4C68-960A-6DB97C2F292F}" type="datetimeFigureOut">
              <a:rPr lang="pl-PL" smtClean="0"/>
              <a:t>7.05.2025</a:t>
            </a:fld>
            <a:endParaRPr lang="pl-PL"/>
          </a:p>
        </p:txBody>
      </p:sp>
      <p:sp>
        <p:nvSpPr>
          <p:cNvPr id="4" name="Symbol zastępczy obrazu slajdu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1CE6EF5F-4A81-4129-98FF-E91677AB0E04}" type="slidenum">
              <a:rPr lang="pl-PL" smtClean="0"/>
              <a:t>‹#›</a:t>
            </a:fld>
            <a:endParaRPr lang="pl-PL"/>
          </a:p>
        </p:txBody>
      </p:sp>
    </p:spTree>
    <p:extLst>
      <p:ext uri="{BB962C8B-B14F-4D97-AF65-F5344CB8AC3E}">
        <p14:creationId xmlns:p14="http://schemas.microsoft.com/office/powerpoint/2010/main" val="194146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086742" y="1865630"/>
            <a:ext cx="7449820" cy="2798445"/>
          </a:xfrm>
          <a:prstGeom prst="rect">
            <a:avLst/>
          </a:prstGeom>
        </p:spPr>
        <p:txBody>
          <a:bodyPr/>
          <a:lstStyle>
            <a:lvl1pPr>
              <a:defRPr sz="6100" b="0" i="0">
                <a:solidFill>
                  <a:srgbClr val="003459"/>
                </a:solidFill>
                <a:latin typeface="IBM Plex Sans"/>
                <a:cs typeface="IBM Plex Sans"/>
              </a:defRPr>
            </a:lvl1pPr>
          </a:lstStyle>
          <a:p>
            <a:endParaRPr dirty="0"/>
          </a:p>
        </p:txBody>
      </p:sp>
      <p:sp>
        <p:nvSpPr>
          <p:cNvPr id="3" name="Holder 3"/>
          <p:cNvSpPr>
            <a:spLocks noGrp="1"/>
          </p:cNvSpPr>
          <p:nvPr>
            <p:ph type="subTitle" idx="4"/>
          </p:nvPr>
        </p:nvSpPr>
        <p:spPr>
          <a:xfrm>
            <a:off x="1086742" y="5654675"/>
            <a:ext cx="14072870" cy="2827337"/>
          </a:xfrm>
          <a:prstGeom prst="rect">
            <a:avLst/>
          </a:prstGeom>
        </p:spPr>
        <p:txBody>
          <a:bodyPr/>
          <a:lstStyle>
            <a:lvl1pPr>
              <a:defRPr/>
            </a:lvl1pPr>
          </a:lstStyle>
          <a:p>
            <a:endParaRPr dirty="0"/>
          </a:p>
        </p:txBody>
      </p:sp>
      <p:sp>
        <p:nvSpPr>
          <p:cNvPr id="6" name="Holder 6">
            <a:extLst>
              <a:ext uri="{FF2B5EF4-FFF2-40B4-BE49-F238E27FC236}">
                <a16:creationId xmlns:a16="http://schemas.microsoft.com/office/drawing/2014/main" id="{5EC77E1F-2642-443A-8248-46F46ECBC6F8}"/>
              </a:ext>
            </a:extLst>
          </p:cNvPr>
          <p:cNvSpPr>
            <a:spLocks noGrp="1" noChangeArrowheads="1"/>
          </p:cNvSpPr>
          <p:nvPr>
            <p:ph type="sldNum" sz="quarter" idx="12"/>
          </p:nvPr>
        </p:nvSpPr>
        <p:spPr>
          <a:xfrm>
            <a:off x="14474825" y="10517188"/>
            <a:ext cx="4624388" cy="566737"/>
          </a:xfrm>
          <a:prstGeom prst="rect">
            <a:avLst/>
          </a:prstGeom>
          <a:ln/>
        </p:spPr>
        <p:txBody>
          <a:bodyPr/>
          <a:lstStyle>
            <a:lvl1pPr algn="r">
              <a:defRPr/>
            </a:lvl1pPr>
          </a:lstStyle>
          <a:p>
            <a:pPr>
              <a:defRPr/>
            </a:pPr>
            <a:fld id="{7250C0F1-9766-496E-B8C2-C27D12350501}" type="slidenum">
              <a:rPr lang="pl-PL" altLang="pl-PL" smtClean="0"/>
              <a:pPr>
                <a:defRPr/>
              </a:pPr>
              <a:t>‹#›</a:t>
            </a:fld>
            <a:endParaRPr lang="pl-PL" altLang="pl-PL"/>
          </a:p>
        </p:txBody>
      </p:sp>
    </p:spTree>
    <p:extLst>
      <p:ext uri="{BB962C8B-B14F-4D97-AF65-F5344CB8AC3E}">
        <p14:creationId xmlns:p14="http://schemas.microsoft.com/office/powerpoint/2010/main" val="201937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C0EC54-7A34-40D6-917C-A9ECDAC1F314}"/>
              </a:ext>
            </a:extLst>
          </p:cNvPr>
          <p:cNvSpPr>
            <a:spLocks noGrp="1"/>
          </p:cNvSpPr>
          <p:nvPr>
            <p:ph type="title"/>
          </p:nvPr>
        </p:nvSpPr>
        <p:spPr>
          <a:xfrm>
            <a:off x="1371686" y="2819485"/>
            <a:ext cx="17339786" cy="4704375"/>
          </a:xfrm>
        </p:spPr>
        <p:txBody>
          <a:bodyPr anchor="b"/>
          <a:lstStyle>
            <a:lvl1pPr>
              <a:defRPr sz="9894"/>
            </a:lvl1pPr>
          </a:lstStyle>
          <a:p>
            <a:r>
              <a:rPr lang="pl-PL"/>
              <a:t>Kliknij, aby edytować styl</a:t>
            </a:r>
          </a:p>
        </p:txBody>
      </p:sp>
      <p:sp>
        <p:nvSpPr>
          <p:cNvPr id="3" name="Symbol zastępczy tekstu 2">
            <a:extLst>
              <a:ext uri="{FF2B5EF4-FFF2-40B4-BE49-F238E27FC236}">
                <a16:creationId xmlns:a16="http://schemas.microsoft.com/office/drawing/2014/main" id="{3258087B-5CE6-4B99-B4E2-85F9F7A60487}"/>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DEB4CDD0-2DFB-47EF-8559-E9258CE7B8D9}"/>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5" name="Symbol zastępczy stopki 4">
            <a:extLst>
              <a:ext uri="{FF2B5EF4-FFF2-40B4-BE49-F238E27FC236}">
                <a16:creationId xmlns:a16="http://schemas.microsoft.com/office/drawing/2014/main" id="{90945142-6D55-431A-9CD5-8D2F5F8FF54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BD14D2F-0A7D-4AF8-9E29-9A831E97E07C}"/>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294193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7E91F4-9112-4D89-81C6-9C23AEEE37D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0CF7D21-8E17-4FC0-AA11-2712FFF801EF}"/>
              </a:ext>
            </a:extLst>
          </p:cNvPr>
          <p:cNvSpPr>
            <a:spLocks noGrp="1"/>
          </p:cNvSpPr>
          <p:nvPr>
            <p:ph sz="half" idx="1"/>
          </p:nvPr>
        </p:nvSpPr>
        <p:spPr>
          <a:xfrm>
            <a:off x="1382157" y="3010591"/>
            <a:ext cx="8544243" cy="717567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026DB61-6AA6-4CFC-A146-6F85DEEA9879}"/>
              </a:ext>
            </a:extLst>
          </p:cNvPr>
          <p:cNvSpPr>
            <a:spLocks noGrp="1"/>
          </p:cNvSpPr>
          <p:nvPr>
            <p:ph sz="half" idx="2"/>
          </p:nvPr>
        </p:nvSpPr>
        <p:spPr>
          <a:xfrm>
            <a:off x="10177700" y="3010591"/>
            <a:ext cx="8544243" cy="717567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0C90DBBD-E6BD-449E-AF5F-6F493CFAC93E}"/>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6" name="Symbol zastępczy stopki 5">
            <a:extLst>
              <a:ext uri="{FF2B5EF4-FFF2-40B4-BE49-F238E27FC236}">
                <a16:creationId xmlns:a16="http://schemas.microsoft.com/office/drawing/2014/main" id="{F21E32F9-A0C9-4D0F-8743-86732E8DDDF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AF03754-AA39-4449-B4E5-0B1401BCB860}"/>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20262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A67E80-0618-4219-B200-16C2CD7B4DF3}"/>
              </a:ext>
            </a:extLst>
          </p:cNvPr>
          <p:cNvSpPr>
            <a:spLocks noGrp="1"/>
          </p:cNvSpPr>
          <p:nvPr>
            <p:ph type="title"/>
          </p:nvPr>
        </p:nvSpPr>
        <p:spPr>
          <a:xfrm>
            <a:off x="1384776" y="602119"/>
            <a:ext cx="17339786" cy="2185952"/>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11C2594-40F2-41B3-A76F-709A97673E8E}"/>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pl-PL"/>
              <a:t>Edytuj style wzorca tekstu</a:t>
            </a:r>
          </a:p>
        </p:txBody>
      </p:sp>
      <p:sp>
        <p:nvSpPr>
          <p:cNvPr id="4" name="Symbol zastępczy zawartości 3">
            <a:extLst>
              <a:ext uri="{FF2B5EF4-FFF2-40B4-BE49-F238E27FC236}">
                <a16:creationId xmlns:a16="http://schemas.microsoft.com/office/drawing/2014/main" id="{759385F4-0A1B-4AC5-B93D-0C5207618F1E}"/>
              </a:ext>
            </a:extLst>
          </p:cNvPr>
          <p:cNvSpPr>
            <a:spLocks noGrp="1"/>
          </p:cNvSpPr>
          <p:nvPr>
            <p:ph sz="half" idx="2"/>
          </p:nvPr>
        </p:nvSpPr>
        <p:spPr>
          <a:xfrm>
            <a:off x="1384776" y="4131054"/>
            <a:ext cx="8504976" cy="607615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75909FE-C0E9-4F1C-8826-D293D5475B9F}"/>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pl-PL"/>
              <a:t>Edytuj style wzorca tekstu</a:t>
            </a:r>
          </a:p>
        </p:txBody>
      </p:sp>
      <p:sp>
        <p:nvSpPr>
          <p:cNvPr id="6" name="Symbol zastępczy zawartości 5">
            <a:extLst>
              <a:ext uri="{FF2B5EF4-FFF2-40B4-BE49-F238E27FC236}">
                <a16:creationId xmlns:a16="http://schemas.microsoft.com/office/drawing/2014/main" id="{F1F42700-CAFD-4B02-BC85-461ED68C1E3C}"/>
              </a:ext>
            </a:extLst>
          </p:cNvPr>
          <p:cNvSpPr>
            <a:spLocks noGrp="1"/>
          </p:cNvSpPr>
          <p:nvPr>
            <p:ph sz="quarter" idx="4"/>
          </p:nvPr>
        </p:nvSpPr>
        <p:spPr>
          <a:xfrm>
            <a:off x="10177701" y="4131054"/>
            <a:ext cx="8546861" cy="607615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22D7262B-4A70-4DB0-B7BE-2B7787BA6BBE}"/>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8" name="Symbol zastępczy stopki 7">
            <a:extLst>
              <a:ext uri="{FF2B5EF4-FFF2-40B4-BE49-F238E27FC236}">
                <a16:creationId xmlns:a16="http://schemas.microsoft.com/office/drawing/2014/main" id="{65147C56-4CBF-4B75-8CF3-44E50D9FACE0}"/>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B9CA0A3-12C1-46CC-A1EE-80EA8339208B}"/>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149850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484B38-A324-446D-9990-63FBB1C58B5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9780A40-493D-45FA-B9A4-6D04DF44FA2E}"/>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4" name="Symbol zastępczy stopki 3">
            <a:extLst>
              <a:ext uri="{FF2B5EF4-FFF2-40B4-BE49-F238E27FC236}">
                <a16:creationId xmlns:a16="http://schemas.microsoft.com/office/drawing/2014/main" id="{77A23BFC-1BE4-4738-84FD-958B27D8969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611AE9D-CB98-45E9-BEFA-5842B473446C}"/>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1561616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B8664DE-CD62-4BA2-B0C3-44BD5EBD424F}"/>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3" name="Symbol zastępczy stopki 2">
            <a:extLst>
              <a:ext uri="{FF2B5EF4-FFF2-40B4-BE49-F238E27FC236}">
                <a16:creationId xmlns:a16="http://schemas.microsoft.com/office/drawing/2014/main" id="{3EA3759F-A2CE-470E-847D-8F3C51572EC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2AB9889-8AE8-4C98-941C-AEFFEF5E3C89}"/>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57896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D6D24D-2CF7-4BD7-88E6-CD3E847B5680}"/>
              </a:ext>
            </a:extLst>
          </p:cNvPr>
          <p:cNvSpPr>
            <a:spLocks noGrp="1"/>
          </p:cNvSpPr>
          <p:nvPr>
            <p:ph type="title"/>
          </p:nvPr>
        </p:nvSpPr>
        <p:spPr>
          <a:xfrm>
            <a:off x="1384776" y="753957"/>
            <a:ext cx="6484095" cy="2638848"/>
          </a:xfrm>
        </p:spPr>
        <p:txBody>
          <a:bodyPr anchor="b"/>
          <a:lstStyle>
            <a:lvl1pPr>
              <a:defRPr sz="5277"/>
            </a:lvl1pPr>
          </a:lstStyle>
          <a:p>
            <a:r>
              <a:rPr lang="pl-PL"/>
              <a:t>Kliknij, aby edytować styl</a:t>
            </a:r>
          </a:p>
        </p:txBody>
      </p:sp>
      <p:sp>
        <p:nvSpPr>
          <p:cNvPr id="3" name="Symbol zastępczy zawartości 2">
            <a:extLst>
              <a:ext uri="{FF2B5EF4-FFF2-40B4-BE49-F238E27FC236}">
                <a16:creationId xmlns:a16="http://schemas.microsoft.com/office/drawing/2014/main" id="{BAA8C309-BE61-4B7B-A109-08E8E2F74B55}"/>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384F968-21FF-46AE-B1FF-52CB8E56254B}"/>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pl-PL"/>
              <a:t>Edytuj style wzorca tekstu</a:t>
            </a:r>
          </a:p>
        </p:txBody>
      </p:sp>
      <p:sp>
        <p:nvSpPr>
          <p:cNvPr id="5" name="Symbol zastępczy daty 4">
            <a:extLst>
              <a:ext uri="{FF2B5EF4-FFF2-40B4-BE49-F238E27FC236}">
                <a16:creationId xmlns:a16="http://schemas.microsoft.com/office/drawing/2014/main" id="{B3562B16-74AD-4C4B-836F-DE5BCC65B8A3}"/>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6" name="Symbol zastępczy stopki 5">
            <a:extLst>
              <a:ext uri="{FF2B5EF4-FFF2-40B4-BE49-F238E27FC236}">
                <a16:creationId xmlns:a16="http://schemas.microsoft.com/office/drawing/2014/main" id="{2AE0F0A6-041E-407B-898D-D72FDEEE88D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A9C03ED-6633-40AA-B2E9-03F947850BBF}"/>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369899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sp>
        <p:nvSpPr>
          <p:cNvPr id="3" name="Symbol zastępczy obrazu 2">
            <a:extLst>
              <a:ext uri="{FF2B5EF4-FFF2-40B4-BE49-F238E27FC236}">
                <a16:creationId xmlns:a16="http://schemas.microsoft.com/office/drawing/2014/main" id="{33D851FB-A59C-4C6C-8220-0E77C560FBB9}"/>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pl-PL"/>
          </a:p>
        </p:txBody>
      </p:sp>
      <p:sp>
        <p:nvSpPr>
          <p:cNvPr id="4" name="Symbol zastępczy tekstu 3">
            <a:extLst>
              <a:ext uri="{FF2B5EF4-FFF2-40B4-BE49-F238E27FC236}">
                <a16:creationId xmlns:a16="http://schemas.microsoft.com/office/drawing/2014/main" id="{2C847870-09A0-47EB-828E-3FEBEF159401}"/>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pl-PL"/>
              <a:t>Edytuj style wzorca tekstu</a:t>
            </a:r>
          </a:p>
        </p:txBody>
      </p:sp>
    </p:spTree>
    <p:extLst>
      <p:ext uri="{BB962C8B-B14F-4D97-AF65-F5344CB8AC3E}">
        <p14:creationId xmlns:p14="http://schemas.microsoft.com/office/powerpoint/2010/main" val="2207591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F6486B-4FA6-4DBD-B9B6-6D45910A023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2B5158E-9C62-4046-A219-B0A24BB88CAD}"/>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1AFE444-E929-4F29-BA44-A69BFF779E68}"/>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5" name="Symbol zastępczy stopki 4">
            <a:extLst>
              <a:ext uri="{FF2B5EF4-FFF2-40B4-BE49-F238E27FC236}">
                <a16:creationId xmlns:a16="http://schemas.microsoft.com/office/drawing/2014/main" id="{B484483B-3860-47D0-8328-53A2EA25F35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D754FA0-0931-4E7A-90A5-C8185E039353}"/>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387538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BE192F9-3789-4C23-B1A7-50C17C2780C2}"/>
              </a:ext>
            </a:extLst>
          </p:cNvPr>
          <p:cNvSpPr>
            <a:spLocks noGrp="1"/>
          </p:cNvSpPr>
          <p:nvPr>
            <p:ph type="title" orient="vert"/>
          </p:nvPr>
        </p:nvSpPr>
        <p:spPr>
          <a:xfrm>
            <a:off x="14386996" y="602118"/>
            <a:ext cx="4334947" cy="9584151"/>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7CB7BEF-699B-4291-8C2A-9D059EA68332}"/>
              </a:ext>
            </a:extLst>
          </p:cNvPr>
          <p:cNvSpPr>
            <a:spLocks noGrp="1"/>
          </p:cNvSpPr>
          <p:nvPr>
            <p:ph type="body" orient="vert" idx="1"/>
          </p:nvPr>
        </p:nvSpPr>
        <p:spPr>
          <a:xfrm>
            <a:off x="1382157" y="602118"/>
            <a:ext cx="12753538" cy="9584151"/>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2C0A4A-7BEE-4631-AB32-DAF3AB1A12F1}"/>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5" name="Symbol zastępczy stopki 4">
            <a:extLst>
              <a:ext uri="{FF2B5EF4-FFF2-40B4-BE49-F238E27FC236}">
                <a16:creationId xmlns:a16="http://schemas.microsoft.com/office/drawing/2014/main" id="{955BA8BD-7845-43A1-9B20-8836B3ABE9F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44ECE92-2DE2-43E7-B032-3D7D5D118FDB}"/>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165369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79451" y="1539876"/>
            <a:ext cx="16230600" cy="779463"/>
          </a:xfrm>
          <a:prstGeom prst="rect">
            <a:avLst/>
          </a:prstGeom>
        </p:spPr>
        <p:txBody>
          <a:bodyPr/>
          <a:lstStyle>
            <a:lvl1pPr>
              <a:defRPr sz="4950" b="0" i="0">
                <a:solidFill>
                  <a:srgbClr val="023B64"/>
                </a:solidFill>
                <a:effectLst/>
                <a:latin typeface="IBM Plex Sans Light"/>
                <a:cs typeface="IBM Plex Sans Light"/>
              </a:defRPr>
            </a:lvl1pPr>
          </a:lstStyle>
          <a:p>
            <a:endParaRPr dirty="0"/>
          </a:p>
        </p:txBody>
      </p:sp>
      <p:sp>
        <p:nvSpPr>
          <p:cNvPr id="3" name="Holder 3"/>
          <p:cNvSpPr>
            <a:spLocks noGrp="1"/>
          </p:cNvSpPr>
          <p:nvPr>
            <p:ph sz="half" idx="2"/>
          </p:nvPr>
        </p:nvSpPr>
        <p:spPr>
          <a:xfrm>
            <a:off x="1001966" y="2601149"/>
            <a:ext cx="8745284" cy="7464171"/>
          </a:xfrm>
          <a:prstGeom prst="rect">
            <a:avLst/>
          </a:prstGeom>
        </p:spPr>
        <p:txBody>
          <a:bodyPr/>
          <a:lstStyle>
            <a:lvl1pPr>
              <a:defRPr/>
            </a:lvl1pPr>
          </a:lstStyle>
          <a:p>
            <a:endParaRPr dirty="0"/>
          </a:p>
        </p:txBody>
      </p:sp>
      <p:sp>
        <p:nvSpPr>
          <p:cNvPr id="4" name="Holder 4"/>
          <p:cNvSpPr>
            <a:spLocks noGrp="1"/>
          </p:cNvSpPr>
          <p:nvPr>
            <p:ph sz="half" idx="3"/>
          </p:nvPr>
        </p:nvSpPr>
        <p:spPr>
          <a:xfrm>
            <a:off x="10353611" y="2601151"/>
            <a:ext cx="8745284" cy="7464171"/>
          </a:xfrm>
          <a:prstGeom prst="rect">
            <a:avLst/>
          </a:prstGeom>
        </p:spPr>
        <p:txBody>
          <a:bodyPr/>
          <a:lstStyle>
            <a:lvl1pPr>
              <a:defRPr/>
            </a:lvl1pPr>
          </a:lstStyle>
          <a:p>
            <a:endParaRPr/>
          </a:p>
        </p:txBody>
      </p:sp>
      <p:sp>
        <p:nvSpPr>
          <p:cNvPr id="7" name="Holder 6">
            <a:extLst>
              <a:ext uri="{FF2B5EF4-FFF2-40B4-BE49-F238E27FC236}">
                <a16:creationId xmlns:a16="http://schemas.microsoft.com/office/drawing/2014/main" id="{DF262253-8F8E-4095-B010-2095D9D2B50A}"/>
              </a:ext>
            </a:extLst>
          </p:cNvPr>
          <p:cNvSpPr>
            <a:spLocks noGrp="1" noChangeArrowheads="1"/>
          </p:cNvSpPr>
          <p:nvPr>
            <p:ph type="sldNum" sz="quarter" idx="12"/>
          </p:nvPr>
        </p:nvSpPr>
        <p:spPr>
          <a:xfrm>
            <a:off x="14474825" y="10517188"/>
            <a:ext cx="4624388" cy="566737"/>
          </a:xfrm>
          <a:prstGeom prst="rect">
            <a:avLst/>
          </a:prstGeom>
          <a:ln/>
        </p:spPr>
        <p:txBody>
          <a:bodyPr/>
          <a:lstStyle>
            <a:lvl1pPr algn="r">
              <a:defRPr/>
            </a:lvl1pPr>
          </a:lstStyle>
          <a:p>
            <a:pPr>
              <a:defRPr/>
            </a:pPr>
            <a:fld id="{D58CB371-D673-4F17-A677-1FFDBB9B05A8}" type="slidenum">
              <a:rPr lang="pl-PL" altLang="pl-PL" smtClean="0"/>
              <a:pPr>
                <a:defRPr/>
              </a:pPr>
              <a:t>‹#›</a:t>
            </a:fld>
            <a:endParaRPr lang="pl-PL" altLang="pl-PL"/>
          </a:p>
        </p:txBody>
      </p:sp>
    </p:spTree>
    <p:extLst>
      <p:ext uri="{BB962C8B-B14F-4D97-AF65-F5344CB8AC3E}">
        <p14:creationId xmlns:p14="http://schemas.microsoft.com/office/powerpoint/2010/main" val="1365795134"/>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orient="horz" pos="970">
          <p15:clr>
            <a:srgbClr val="FBAE40"/>
          </p15:clr>
        </p15:guide>
        <p15:guide id="4" pos="428">
          <p15:clr>
            <a:srgbClr val="FBAE40"/>
          </p15:clr>
        </p15:guide>
        <p15:guide id="5" orient="horz" pos="1642">
          <p15:clr>
            <a:srgbClr val="FBAE40"/>
          </p15:clr>
        </p15:guide>
        <p15:guide id="6" pos="61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79450" y="1539875"/>
            <a:ext cx="16230600" cy="779463"/>
          </a:xfrm>
          <a:prstGeom prst="rect">
            <a:avLst/>
          </a:prstGeom>
        </p:spPr>
        <p:txBody>
          <a:bodyPr/>
          <a:lstStyle>
            <a:lvl1pPr>
              <a:defRPr sz="4950" b="0" i="0">
                <a:solidFill>
                  <a:srgbClr val="023B64"/>
                </a:solidFill>
                <a:effectLst/>
                <a:latin typeface="IBM Plex Sans Light"/>
                <a:cs typeface="IBM Plex Sans Light"/>
              </a:defRPr>
            </a:lvl1pPr>
          </a:lstStyle>
          <a:p>
            <a:endParaRPr dirty="0"/>
          </a:p>
        </p:txBody>
      </p:sp>
      <p:sp>
        <p:nvSpPr>
          <p:cNvPr id="3" name="Holder 3"/>
          <p:cNvSpPr>
            <a:spLocks noGrp="1"/>
          </p:cNvSpPr>
          <p:nvPr>
            <p:ph type="body" idx="1"/>
          </p:nvPr>
        </p:nvSpPr>
        <p:spPr>
          <a:xfrm>
            <a:off x="679450" y="2530475"/>
            <a:ext cx="18094325" cy="430887"/>
          </a:xfrm>
          <a:prstGeom prst="rect">
            <a:avLst/>
          </a:prstGeom>
        </p:spPr>
        <p:txBody>
          <a:bodyPr/>
          <a:lstStyle>
            <a:lvl1pPr>
              <a:defRPr sz="2800">
                <a:solidFill>
                  <a:srgbClr val="58585B"/>
                </a:solidFill>
              </a:defRPr>
            </a:lvl1pPr>
          </a:lstStyle>
          <a:p>
            <a:endParaRPr dirty="0"/>
          </a:p>
        </p:txBody>
      </p:sp>
      <p:sp>
        <p:nvSpPr>
          <p:cNvPr id="6" name="Holder 6">
            <a:extLst>
              <a:ext uri="{FF2B5EF4-FFF2-40B4-BE49-F238E27FC236}">
                <a16:creationId xmlns:a16="http://schemas.microsoft.com/office/drawing/2014/main" id="{B001F791-BF11-4272-8C52-4A7EA2084791}"/>
              </a:ext>
            </a:extLst>
          </p:cNvPr>
          <p:cNvSpPr>
            <a:spLocks noGrp="1" noChangeArrowheads="1"/>
          </p:cNvSpPr>
          <p:nvPr>
            <p:ph type="sldNum" sz="quarter" idx="12"/>
          </p:nvPr>
        </p:nvSpPr>
        <p:spPr>
          <a:xfrm>
            <a:off x="14474825" y="10517188"/>
            <a:ext cx="4624388" cy="566737"/>
          </a:xfrm>
          <a:prstGeom prst="rect">
            <a:avLst/>
          </a:prstGeom>
          <a:ln/>
        </p:spPr>
        <p:txBody>
          <a:bodyPr/>
          <a:lstStyle>
            <a:lvl1pPr algn="r">
              <a:defRPr/>
            </a:lvl1pPr>
          </a:lstStyle>
          <a:p>
            <a:pPr>
              <a:defRPr/>
            </a:pPr>
            <a:fld id="{99B9DFFB-A568-46EE-8094-309070D07568}" type="slidenum">
              <a:rPr lang="pl-PL" altLang="pl-PL" smtClean="0"/>
              <a:pPr>
                <a:defRPr/>
              </a:pPr>
              <a:t>‹#›</a:t>
            </a:fld>
            <a:endParaRPr lang="pl-PL" altLang="pl-PL"/>
          </a:p>
        </p:txBody>
      </p:sp>
    </p:spTree>
    <p:extLst>
      <p:ext uri="{BB962C8B-B14F-4D97-AF65-F5344CB8AC3E}">
        <p14:creationId xmlns:p14="http://schemas.microsoft.com/office/powerpoint/2010/main" val="2568862033"/>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guide id="3" pos="428" userDrawn="1">
          <p15:clr>
            <a:srgbClr val="FBAE40"/>
          </p15:clr>
        </p15:guide>
        <p15:guide id="4" orient="horz" pos="97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79450" y="1539875"/>
            <a:ext cx="16230600" cy="779463"/>
          </a:xfrm>
          <a:prstGeom prst="rect">
            <a:avLst/>
          </a:prstGeom>
        </p:spPr>
        <p:txBody>
          <a:bodyPr/>
          <a:lstStyle>
            <a:lvl1pPr>
              <a:defRPr sz="4950" b="0" i="0">
                <a:solidFill>
                  <a:srgbClr val="023B64"/>
                </a:solidFill>
                <a:effectLst/>
                <a:latin typeface="IBM Plex Sans Light"/>
                <a:cs typeface="IBM Plex Sans Light"/>
              </a:defRPr>
            </a:lvl1pPr>
          </a:lstStyle>
          <a:p>
            <a:endParaRPr dirty="0"/>
          </a:p>
        </p:txBody>
      </p:sp>
      <p:sp>
        <p:nvSpPr>
          <p:cNvPr id="3" name="Holder 3"/>
          <p:cNvSpPr>
            <a:spLocks noGrp="1"/>
          </p:cNvSpPr>
          <p:nvPr>
            <p:ph sz="half" idx="2"/>
          </p:nvPr>
        </p:nvSpPr>
        <p:spPr>
          <a:xfrm>
            <a:off x="1001966" y="2601149"/>
            <a:ext cx="8745284" cy="7464171"/>
          </a:xfrm>
          <a:prstGeom prst="rect">
            <a:avLst/>
          </a:prstGeom>
        </p:spPr>
        <p:txBody>
          <a:bodyPr/>
          <a:lstStyle>
            <a:lvl1pPr>
              <a:defRPr/>
            </a:lvl1pPr>
          </a:lstStyle>
          <a:p>
            <a:endParaRPr dirty="0"/>
          </a:p>
        </p:txBody>
      </p:sp>
      <p:sp>
        <p:nvSpPr>
          <p:cNvPr id="4" name="Holder 4"/>
          <p:cNvSpPr>
            <a:spLocks noGrp="1"/>
          </p:cNvSpPr>
          <p:nvPr>
            <p:ph sz="half" idx="3"/>
          </p:nvPr>
        </p:nvSpPr>
        <p:spPr>
          <a:xfrm>
            <a:off x="10353611" y="2601150"/>
            <a:ext cx="8745284" cy="7464171"/>
          </a:xfrm>
          <a:prstGeom prst="rect">
            <a:avLst/>
          </a:prstGeom>
        </p:spPr>
        <p:txBody>
          <a:bodyPr/>
          <a:lstStyle>
            <a:lvl1pPr>
              <a:defRPr/>
            </a:lvl1pPr>
          </a:lstStyle>
          <a:p>
            <a:endParaRPr/>
          </a:p>
        </p:txBody>
      </p:sp>
      <p:sp>
        <p:nvSpPr>
          <p:cNvPr id="7" name="Holder 6">
            <a:extLst>
              <a:ext uri="{FF2B5EF4-FFF2-40B4-BE49-F238E27FC236}">
                <a16:creationId xmlns:a16="http://schemas.microsoft.com/office/drawing/2014/main" id="{DF262253-8F8E-4095-B010-2095D9D2B50A}"/>
              </a:ext>
            </a:extLst>
          </p:cNvPr>
          <p:cNvSpPr>
            <a:spLocks noGrp="1" noChangeArrowheads="1"/>
          </p:cNvSpPr>
          <p:nvPr>
            <p:ph type="sldNum" sz="quarter" idx="12"/>
          </p:nvPr>
        </p:nvSpPr>
        <p:spPr>
          <a:xfrm>
            <a:off x="14474825" y="10517188"/>
            <a:ext cx="4624388" cy="566737"/>
          </a:xfrm>
          <a:prstGeom prst="rect">
            <a:avLst/>
          </a:prstGeom>
          <a:ln/>
        </p:spPr>
        <p:txBody>
          <a:bodyPr/>
          <a:lstStyle>
            <a:lvl1pPr algn="r">
              <a:defRPr/>
            </a:lvl1pPr>
          </a:lstStyle>
          <a:p>
            <a:pPr>
              <a:defRPr/>
            </a:pPr>
            <a:fld id="{D58CB371-D673-4F17-A677-1FFDBB9B05A8}" type="slidenum">
              <a:rPr lang="pl-PL" altLang="pl-PL" smtClean="0"/>
              <a:pPr>
                <a:defRPr/>
              </a:pPr>
              <a:t>‹#›</a:t>
            </a:fld>
            <a:endParaRPr lang="pl-PL" altLang="pl-PL"/>
          </a:p>
        </p:txBody>
      </p:sp>
    </p:spTree>
    <p:extLst>
      <p:ext uri="{BB962C8B-B14F-4D97-AF65-F5344CB8AC3E}">
        <p14:creationId xmlns:p14="http://schemas.microsoft.com/office/powerpoint/2010/main" val="2493759420"/>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guide id="3" orient="horz" pos="970" userDrawn="1">
          <p15:clr>
            <a:srgbClr val="FBAE40"/>
          </p15:clr>
        </p15:guide>
        <p15:guide id="4" pos="428" userDrawn="1">
          <p15:clr>
            <a:srgbClr val="FBAE40"/>
          </p15:clr>
        </p15:guide>
        <p15:guide id="5" orient="horz" pos="1642" userDrawn="1">
          <p15:clr>
            <a:srgbClr val="FBAE40"/>
          </p15:clr>
        </p15:guide>
        <p15:guide id="6" pos="61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79450" y="1539875"/>
            <a:ext cx="16230600" cy="779463"/>
          </a:xfrm>
          <a:prstGeom prst="rect">
            <a:avLst/>
          </a:prstGeom>
        </p:spPr>
        <p:txBody>
          <a:bodyPr/>
          <a:lstStyle>
            <a:lvl1pPr>
              <a:defRPr sz="4950" b="0" i="0">
                <a:solidFill>
                  <a:srgbClr val="023B64"/>
                </a:solidFill>
                <a:effectLst/>
                <a:latin typeface="IBM Plex Sans"/>
                <a:cs typeface="IBM Plex Sans"/>
              </a:defRPr>
            </a:lvl1pPr>
          </a:lstStyle>
          <a:p>
            <a:endParaRPr dirty="0"/>
          </a:p>
        </p:txBody>
      </p:sp>
      <p:sp>
        <p:nvSpPr>
          <p:cNvPr id="5" name="Holder 6">
            <a:extLst>
              <a:ext uri="{FF2B5EF4-FFF2-40B4-BE49-F238E27FC236}">
                <a16:creationId xmlns:a16="http://schemas.microsoft.com/office/drawing/2014/main" id="{E42FAF76-AE43-43CB-8D78-D327B02E9816}"/>
              </a:ext>
            </a:extLst>
          </p:cNvPr>
          <p:cNvSpPr>
            <a:spLocks noGrp="1" noChangeArrowheads="1"/>
          </p:cNvSpPr>
          <p:nvPr>
            <p:ph type="sldNum" sz="quarter" idx="12"/>
          </p:nvPr>
        </p:nvSpPr>
        <p:spPr>
          <a:xfrm>
            <a:off x="14474825" y="10517188"/>
            <a:ext cx="4624388" cy="566737"/>
          </a:xfrm>
          <a:prstGeom prst="rect">
            <a:avLst/>
          </a:prstGeom>
          <a:ln/>
        </p:spPr>
        <p:txBody>
          <a:bodyPr/>
          <a:lstStyle>
            <a:lvl1pPr algn="r">
              <a:defRPr/>
            </a:lvl1pPr>
          </a:lstStyle>
          <a:p>
            <a:pPr>
              <a:defRPr/>
            </a:pPr>
            <a:fld id="{D9E3ED25-3462-4D15-9414-77854B4F308D}" type="slidenum">
              <a:rPr lang="pl-PL" altLang="pl-PL" smtClean="0"/>
              <a:pPr>
                <a:defRPr/>
              </a:pPr>
              <a:t>‹#›</a:t>
            </a:fld>
            <a:endParaRPr lang="pl-PL" altLang="pl-PL"/>
          </a:p>
        </p:txBody>
      </p:sp>
      <p:sp>
        <p:nvSpPr>
          <p:cNvPr id="4" name="object 16">
            <a:extLst>
              <a:ext uri="{FF2B5EF4-FFF2-40B4-BE49-F238E27FC236}">
                <a16:creationId xmlns:a16="http://schemas.microsoft.com/office/drawing/2014/main" id="{82FA961C-EF67-486B-B86A-C8EF60C41FB7}"/>
              </a:ext>
            </a:extLst>
          </p:cNvPr>
          <p:cNvSpPr/>
          <p:nvPr userDrawn="1"/>
        </p:nvSpPr>
        <p:spPr>
          <a:xfrm>
            <a:off x="679450" y="2682875"/>
            <a:ext cx="953135" cy="0"/>
          </a:xfrm>
          <a:custGeom>
            <a:avLst/>
            <a:gdLst/>
            <a:ahLst/>
            <a:cxnLst/>
            <a:rect l="l" t="t" r="r" b="b"/>
            <a:pathLst>
              <a:path w="953135">
                <a:moveTo>
                  <a:pt x="0" y="0"/>
                </a:moveTo>
                <a:lnTo>
                  <a:pt x="952850" y="0"/>
                </a:lnTo>
              </a:path>
            </a:pathLst>
          </a:custGeom>
          <a:ln w="10470">
            <a:solidFill>
              <a:srgbClr val="0072A1"/>
            </a:solidFill>
          </a:ln>
        </p:spPr>
        <p:txBody>
          <a:bodyPr wrap="square" lIns="0" tIns="0" rIns="0" bIns="0" rtlCol="0"/>
          <a:lstStyle/>
          <a:p>
            <a:endParaRPr/>
          </a:p>
        </p:txBody>
      </p:sp>
    </p:spTree>
    <p:extLst>
      <p:ext uri="{BB962C8B-B14F-4D97-AF65-F5344CB8AC3E}">
        <p14:creationId xmlns:p14="http://schemas.microsoft.com/office/powerpoint/2010/main" val="2564518242"/>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guide id="3" orient="horz" pos="970" userDrawn="1">
          <p15:clr>
            <a:srgbClr val="FBAE40"/>
          </p15:clr>
        </p15:guide>
        <p15:guide id="4" pos="4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B81767A3-9860-401D-AB40-7064A3C9F2A7}"/>
              </a:ext>
            </a:extLst>
          </p:cNvPr>
          <p:cNvSpPr>
            <a:spLocks noGrp="1" noChangeArrowheads="1"/>
          </p:cNvSpPr>
          <p:nvPr>
            <p:ph type="sldNum" sz="quarter" idx="12"/>
          </p:nvPr>
        </p:nvSpPr>
        <p:spPr>
          <a:xfrm>
            <a:off x="14474825" y="10517188"/>
            <a:ext cx="4624388" cy="566737"/>
          </a:xfrm>
          <a:prstGeom prst="rect">
            <a:avLst/>
          </a:prstGeom>
          <a:ln/>
        </p:spPr>
        <p:txBody>
          <a:bodyPr/>
          <a:lstStyle>
            <a:lvl1pPr algn="r">
              <a:defRPr/>
            </a:lvl1pPr>
          </a:lstStyle>
          <a:p>
            <a:pPr>
              <a:defRPr/>
            </a:pPr>
            <a:fld id="{06278155-500F-4B7A-9CF4-57A13B91243D}" type="slidenum">
              <a:rPr lang="pl-PL" altLang="pl-PL" smtClean="0"/>
              <a:pPr>
                <a:defRPr/>
              </a:pPr>
              <a:t>‹#›</a:t>
            </a:fld>
            <a:endParaRPr lang="pl-PL" altLang="pl-PL"/>
          </a:p>
        </p:txBody>
      </p:sp>
    </p:spTree>
    <p:extLst>
      <p:ext uri="{BB962C8B-B14F-4D97-AF65-F5344CB8AC3E}">
        <p14:creationId xmlns:p14="http://schemas.microsoft.com/office/powerpoint/2010/main" val="128508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entere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CE66A5-945A-5762-AC13-541B6ECDFCAC}"/>
              </a:ext>
            </a:extLst>
          </p:cNvPr>
          <p:cNvSpPr txBox="1"/>
          <p:nvPr userDrawn="1"/>
        </p:nvSpPr>
        <p:spPr>
          <a:xfrm>
            <a:off x="15233650" y="10683877"/>
            <a:ext cx="4343401" cy="584647"/>
          </a:xfrm>
          <a:prstGeom prst="rect">
            <a:avLst/>
          </a:prstGeom>
          <a:noFill/>
        </p:spPr>
        <p:txBody>
          <a:bodyPr wrap="square" rtlCol="0">
            <a:spAutoFit/>
          </a:bodyPr>
          <a:lstStyle/>
          <a:p>
            <a:pPr algn="r"/>
            <a:r>
              <a:rPr lang="pl-PL" sz="3199" dirty="0">
                <a:solidFill>
                  <a:schemeClr val="bg1"/>
                </a:solidFill>
                <a:latin typeface="IBM Plex Sans SmBld" panose="020B0703050203000203" pitchFamily="34" charset="0"/>
              </a:rPr>
              <a:t>kpk.gov.pl</a:t>
            </a:r>
          </a:p>
        </p:txBody>
      </p:sp>
      <p:sp>
        <p:nvSpPr>
          <p:cNvPr id="4" name="TextBox 3">
            <a:extLst>
              <a:ext uri="{FF2B5EF4-FFF2-40B4-BE49-F238E27FC236}">
                <a16:creationId xmlns:a16="http://schemas.microsoft.com/office/drawing/2014/main" id="{C7722D8C-6651-E68B-12BA-12917C27A045}"/>
              </a:ext>
            </a:extLst>
          </p:cNvPr>
          <p:cNvSpPr txBox="1"/>
          <p:nvPr userDrawn="1"/>
        </p:nvSpPr>
        <p:spPr>
          <a:xfrm>
            <a:off x="527050" y="10760075"/>
            <a:ext cx="10076689" cy="400110"/>
          </a:xfrm>
          <a:prstGeom prst="rect">
            <a:avLst/>
          </a:prstGeom>
          <a:noFill/>
        </p:spPr>
        <p:txBody>
          <a:bodyPr wrap="square">
            <a:spAutoFit/>
          </a:bodyPr>
          <a:lstStyle/>
          <a:p>
            <a:pPr marL="12699" marR="0" lvl="0" indent="0" defTabSz="914357" eaLnBrk="1" fontAlgn="auto" latinLnBrk="0" hangingPunct="1">
              <a:lnSpc>
                <a:spcPct val="100000"/>
              </a:lnSpc>
              <a:spcBef>
                <a:spcPts val="91"/>
              </a:spcBef>
              <a:spcAft>
                <a:spcPts val="0"/>
              </a:spcAft>
              <a:buClrTx/>
              <a:buSzTx/>
              <a:buFontTx/>
              <a:buNone/>
              <a:tabLst/>
              <a:defRPr/>
            </a:pPr>
            <a:r>
              <a:rPr kumimoji="0" lang="pl-PL" sz="2000" i="0" u="none" strike="noStrike" kern="0" cap="none" spc="-10" normalizeH="0" baseline="0" noProof="0" dirty="0">
                <a:ln>
                  <a:noFill/>
                </a:ln>
                <a:solidFill>
                  <a:schemeClr val="bg1"/>
                </a:solidFill>
                <a:effectLst/>
                <a:uLnTx/>
                <a:uFillTx/>
                <a:latin typeface="IBM Plex Sans Light" panose="020B0403050203000203" pitchFamily="34" charset="0"/>
                <a:cs typeface="IBM Plex Sans Light"/>
              </a:rPr>
              <a:t>Zespół ds. </a:t>
            </a:r>
            <a:r>
              <a:rPr lang="pl-PL" sz="2000" spc="-10" dirty="0">
                <a:solidFill>
                  <a:schemeClr val="bg1"/>
                </a:solidFill>
                <a:latin typeface="IBM Plex Sans Light" panose="020B0403050203000203" pitchFamily="34" charset="0"/>
                <a:cs typeface="IBM Plex Sans Light"/>
              </a:rPr>
              <a:t>Europejskiej Przestrzeni Badawczej</a:t>
            </a:r>
          </a:p>
        </p:txBody>
      </p:sp>
      <p:sp>
        <p:nvSpPr>
          <p:cNvPr id="6" name="Rectangle 5">
            <a:extLst>
              <a:ext uri="{FF2B5EF4-FFF2-40B4-BE49-F238E27FC236}">
                <a16:creationId xmlns:a16="http://schemas.microsoft.com/office/drawing/2014/main" id="{8C9606C9-FC40-7874-6B49-47634CC881B1}"/>
              </a:ext>
            </a:extLst>
          </p:cNvPr>
          <p:cNvSpPr/>
          <p:nvPr userDrawn="1"/>
        </p:nvSpPr>
        <p:spPr>
          <a:xfrm>
            <a:off x="0" y="10369022"/>
            <a:ext cx="20104100" cy="9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Rectangle 6">
            <a:extLst>
              <a:ext uri="{FF2B5EF4-FFF2-40B4-BE49-F238E27FC236}">
                <a16:creationId xmlns:a16="http://schemas.microsoft.com/office/drawing/2014/main" id="{6F08F0E8-AF5F-643E-C86D-C0A4866A9396}"/>
              </a:ext>
            </a:extLst>
          </p:cNvPr>
          <p:cNvSpPr/>
          <p:nvPr userDrawn="1"/>
        </p:nvSpPr>
        <p:spPr>
          <a:xfrm>
            <a:off x="0" y="10369022"/>
            <a:ext cx="20104100" cy="9403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extBox 7">
            <a:extLst>
              <a:ext uri="{FF2B5EF4-FFF2-40B4-BE49-F238E27FC236}">
                <a16:creationId xmlns:a16="http://schemas.microsoft.com/office/drawing/2014/main" id="{9AF5E5FF-3AAB-4203-5C96-B861FBB56934}"/>
              </a:ext>
            </a:extLst>
          </p:cNvPr>
          <p:cNvSpPr txBox="1"/>
          <p:nvPr userDrawn="1"/>
        </p:nvSpPr>
        <p:spPr>
          <a:xfrm>
            <a:off x="481308" y="10559998"/>
            <a:ext cx="9570742" cy="447687"/>
          </a:xfrm>
          <a:prstGeom prst="rect">
            <a:avLst/>
          </a:prstGeom>
          <a:noFill/>
        </p:spPr>
        <p:txBody>
          <a:bodyPr wrap="square" rtlCol="0">
            <a:spAutoFit/>
          </a:bodyPr>
          <a:lstStyle/>
          <a:p>
            <a:r>
              <a:rPr lang="en-GB" sz="2309" b="1" i="0" dirty="0">
                <a:solidFill>
                  <a:schemeClr val="bg1"/>
                </a:solidFill>
                <a:effectLst/>
                <a:latin typeface="IBM Plex Sans SmBld" panose="020B0703050203000203" pitchFamily="34" charset="0"/>
              </a:rPr>
              <a:t>kpk</a:t>
            </a:r>
            <a:r>
              <a:rPr lang="en-GB" sz="2309" b="1" dirty="0">
                <a:solidFill>
                  <a:schemeClr val="bg1"/>
                </a:solidFill>
                <a:latin typeface="IBM Plex Sans SmBld" panose="020B0703050203000203" pitchFamily="34" charset="0"/>
              </a:rPr>
              <a:t>.gov.pl</a:t>
            </a:r>
            <a:r>
              <a:rPr lang="pl-PL" sz="2309" b="1" dirty="0">
                <a:solidFill>
                  <a:schemeClr val="bg1"/>
                </a:solidFill>
                <a:latin typeface="IBM Plex Sans SmBld" panose="020B0703050203000203" pitchFamily="34" charset="0"/>
              </a:rPr>
              <a:t> |</a:t>
            </a:r>
            <a:r>
              <a:rPr lang="pl-PL" sz="2309" b="1" i="0" dirty="0">
                <a:solidFill>
                  <a:schemeClr val="bg1"/>
                </a:solidFill>
                <a:effectLst/>
                <a:latin typeface="IBM Plex Sans Light" panose="020B0403050203000203" pitchFamily="34" charset="0"/>
              </a:rPr>
              <a:t> Sekcja</a:t>
            </a:r>
            <a:r>
              <a:rPr lang="pl-PL" sz="2309" i="0" dirty="0">
                <a:solidFill>
                  <a:schemeClr val="bg1"/>
                </a:solidFill>
                <a:effectLst/>
                <a:latin typeface="IBM Plex Sans Light" panose="020B0403050203000203" pitchFamily="34" charset="0"/>
              </a:rPr>
              <a:t> ds. </a:t>
            </a:r>
            <a:r>
              <a:rPr lang="pl-PL" sz="2309" dirty="0">
                <a:solidFill>
                  <a:schemeClr val="bg1"/>
                </a:solidFill>
                <a:latin typeface="IBM Plex Sans Light" panose="020B0403050203000203" pitchFamily="34" charset="0"/>
              </a:rPr>
              <a:t>Europejskiej Przestrzeni Badawczej</a:t>
            </a:r>
            <a:endParaRPr lang="en-US" sz="2309" i="0" dirty="0">
              <a:solidFill>
                <a:schemeClr val="bg1"/>
              </a:solidFill>
              <a:effectLst/>
              <a:latin typeface="IBM Plex Sans Light" panose="020B0403050203000203" pitchFamily="34" charset="0"/>
            </a:endParaRPr>
          </a:p>
        </p:txBody>
      </p:sp>
    </p:spTree>
    <p:extLst>
      <p:ext uri="{BB962C8B-B14F-4D97-AF65-F5344CB8AC3E}">
        <p14:creationId xmlns:p14="http://schemas.microsoft.com/office/powerpoint/2010/main" val="8539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6742" y="1865630"/>
            <a:ext cx="7449821" cy="2798446"/>
          </a:xfrm>
          <a:prstGeom prst="rect">
            <a:avLst/>
          </a:prstGeom>
        </p:spPr>
        <p:txBody>
          <a:bodyPr/>
          <a:lstStyle>
            <a:lvl1pPr>
              <a:defRPr sz="6100" b="0" i="0">
                <a:solidFill>
                  <a:srgbClr val="003459"/>
                </a:solidFill>
                <a:latin typeface="IBM Plex Sans"/>
                <a:cs typeface="IBM Plex Sans"/>
              </a:defRPr>
            </a:lvl1pPr>
          </a:lstStyle>
          <a:p>
            <a:endParaRPr dirty="0"/>
          </a:p>
        </p:txBody>
      </p:sp>
      <p:sp>
        <p:nvSpPr>
          <p:cNvPr id="3" name="Holder 3"/>
          <p:cNvSpPr>
            <a:spLocks noGrp="1"/>
          </p:cNvSpPr>
          <p:nvPr>
            <p:ph type="subTitle" idx="4"/>
          </p:nvPr>
        </p:nvSpPr>
        <p:spPr>
          <a:xfrm>
            <a:off x="1086743" y="5654675"/>
            <a:ext cx="14072870" cy="2827338"/>
          </a:xfrm>
          <a:prstGeom prst="rect">
            <a:avLst/>
          </a:prstGeom>
        </p:spPr>
        <p:txBody>
          <a:bodyPr/>
          <a:lstStyle>
            <a:lvl1pPr>
              <a:defRPr/>
            </a:lvl1pPr>
          </a:lstStyle>
          <a:p>
            <a:endParaRPr dirty="0"/>
          </a:p>
        </p:txBody>
      </p:sp>
      <p:sp>
        <p:nvSpPr>
          <p:cNvPr id="6" name="Holder 6">
            <a:extLst>
              <a:ext uri="{FF2B5EF4-FFF2-40B4-BE49-F238E27FC236}">
                <a16:creationId xmlns:a16="http://schemas.microsoft.com/office/drawing/2014/main" id="{5EC77E1F-2642-443A-8248-46F46ECBC6F8}"/>
              </a:ext>
            </a:extLst>
          </p:cNvPr>
          <p:cNvSpPr>
            <a:spLocks noGrp="1" noChangeArrowheads="1"/>
          </p:cNvSpPr>
          <p:nvPr>
            <p:ph type="sldNum" sz="quarter" idx="12"/>
          </p:nvPr>
        </p:nvSpPr>
        <p:spPr>
          <a:xfrm>
            <a:off x="14474825" y="10517188"/>
            <a:ext cx="4624388" cy="566737"/>
          </a:xfrm>
          <a:prstGeom prst="rect">
            <a:avLst/>
          </a:prstGeom>
          <a:ln/>
        </p:spPr>
        <p:txBody>
          <a:bodyPr/>
          <a:lstStyle>
            <a:lvl1pPr algn="r">
              <a:defRPr/>
            </a:lvl1pPr>
          </a:lstStyle>
          <a:p>
            <a:pPr>
              <a:defRPr/>
            </a:pPr>
            <a:fld id="{7250C0F1-9766-496E-B8C2-C27D12350501}" type="slidenum">
              <a:rPr lang="pl-PL" altLang="pl-PL" smtClean="0"/>
              <a:pPr>
                <a:defRPr/>
              </a:pPr>
              <a:t>‹#›</a:t>
            </a:fld>
            <a:endParaRPr lang="pl-PL" altLang="pl-PL"/>
          </a:p>
        </p:txBody>
      </p:sp>
    </p:spTree>
    <p:extLst>
      <p:ext uri="{BB962C8B-B14F-4D97-AF65-F5344CB8AC3E}">
        <p14:creationId xmlns:p14="http://schemas.microsoft.com/office/powerpoint/2010/main" val="124944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9D374E-DA39-4726-A2CA-A83F7F6DB975}"/>
              </a:ext>
            </a:extLst>
          </p:cNvPr>
          <p:cNvSpPr>
            <a:spLocks noGrp="1"/>
          </p:cNvSpPr>
          <p:nvPr>
            <p:ph type="ctrTitle"/>
          </p:nvPr>
        </p:nvSpPr>
        <p:spPr>
          <a:xfrm>
            <a:off x="2513013" y="1850860"/>
            <a:ext cx="15078075" cy="3937329"/>
          </a:xfrm>
        </p:spPr>
        <p:txBody>
          <a:bodyPr anchor="b"/>
          <a:lstStyle>
            <a:lvl1pPr algn="ctr">
              <a:defRPr sz="9894"/>
            </a:lvl1pPr>
          </a:lstStyle>
          <a:p>
            <a:r>
              <a:rPr lang="pl-PL"/>
              <a:t>Kliknij, aby edytować styl</a:t>
            </a:r>
          </a:p>
        </p:txBody>
      </p:sp>
      <p:sp>
        <p:nvSpPr>
          <p:cNvPr id="3" name="Podtytuł 2">
            <a:extLst>
              <a:ext uri="{FF2B5EF4-FFF2-40B4-BE49-F238E27FC236}">
                <a16:creationId xmlns:a16="http://schemas.microsoft.com/office/drawing/2014/main" id="{9759C1C6-BB76-4AC3-9365-CEAEB17B9E8A}"/>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pl-PL"/>
              <a:t>Kliknij, aby edytować styl wzorca podtytułu</a:t>
            </a:r>
          </a:p>
        </p:txBody>
      </p:sp>
      <p:sp>
        <p:nvSpPr>
          <p:cNvPr id="4" name="Symbol zastępczy daty 3">
            <a:extLst>
              <a:ext uri="{FF2B5EF4-FFF2-40B4-BE49-F238E27FC236}">
                <a16:creationId xmlns:a16="http://schemas.microsoft.com/office/drawing/2014/main" id="{64C8CF74-76FA-4C28-A6E4-C9FC9150F55D}"/>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5" name="Symbol zastępczy stopki 4">
            <a:extLst>
              <a:ext uri="{FF2B5EF4-FFF2-40B4-BE49-F238E27FC236}">
                <a16:creationId xmlns:a16="http://schemas.microsoft.com/office/drawing/2014/main" id="{B8783E7D-12C0-4471-9D58-61B2B483CD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94BBD4E-9D67-490E-9DBA-BE1C3321AF18}"/>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242824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0A8EC1-1FEE-438A-8C2E-5B1A19392C2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CE77FAF-D8CB-4C9E-9682-677ED3C93178}"/>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95B469C-9532-4F90-95CD-A4605C2FFB37}"/>
              </a:ext>
            </a:extLst>
          </p:cNvPr>
          <p:cNvSpPr>
            <a:spLocks noGrp="1"/>
          </p:cNvSpPr>
          <p:nvPr>
            <p:ph type="dt" sz="half" idx="10"/>
          </p:nvPr>
        </p:nvSpPr>
        <p:spPr/>
        <p:txBody>
          <a:bodyPr/>
          <a:lstStyle/>
          <a:p>
            <a:fld id="{08B1B035-09E9-4FA0-B124-C6BBD902DC98}" type="datetimeFigureOut">
              <a:rPr lang="pl-PL" smtClean="0"/>
              <a:t>7.05.2025</a:t>
            </a:fld>
            <a:endParaRPr lang="pl-PL"/>
          </a:p>
        </p:txBody>
      </p:sp>
      <p:sp>
        <p:nvSpPr>
          <p:cNvPr id="5" name="Symbol zastępczy stopki 4">
            <a:extLst>
              <a:ext uri="{FF2B5EF4-FFF2-40B4-BE49-F238E27FC236}">
                <a16:creationId xmlns:a16="http://schemas.microsoft.com/office/drawing/2014/main" id="{522EF4A8-CDBF-41E2-8DCE-7BED49C385B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867021A-B1C7-48AD-A7CA-028488F14DF2}"/>
              </a:ext>
            </a:extLst>
          </p:cNvPr>
          <p:cNvSpPr>
            <a:spLocks noGrp="1"/>
          </p:cNvSpPr>
          <p:nvPr>
            <p:ph type="sldNum" sz="quarter" idx="12"/>
          </p:nvPr>
        </p:nvSpPr>
        <p:spPr/>
        <p:txBody>
          <a:bodyPr/>
          <a:lstStyle/>
          <a:p>
            <a:fld id="{6280E40B-0636-43EB-97AC-AA0304D546E1}" type="slidenum">
              <a:rPr lang="pl-PL" smtClean="0"/>
              <a:t>‹#›</a:t>
            </a:fld>
            <a:endParaRPr lang="pl-PL"/>
          </a:p>
        </p:txBody>
      </p:sp>
    </p:spTree>
    <p:extLst>
      <p:ext uri="{BB962C8B-B14F-4D97-AF65-F5344CB8AC3E}">
        <p14:creationId xmlns:p14="http://schemas.microsoft.com/office/powerpoint/2010/main" val="241944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jp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4" name="Holder 3">
            <a:extLst>
              <a:ext uri="{FF2B5EF4-FFF2-40B4-BE49-F238E27FC236}">
                <a16:creationId xmlns:a16="http://schemas.microsoft.com/office/drawing/2014/main" id="{4E4D75A6-3473-4CA6-8505-8772665563B2}"/>
              </a:ext>
            </a:extLst>
          </p:cNvPr>
          <p:cNvSpPr>
            <a:spLocks noGrp="1"/>
          </p:cNvSpPr>
          <p:nvPr>
            <p:ph type="body" idx="1"/>
          </p:nvPr>
        </p:nvSpPr>
        <p:spPr>
          <a:xfrm>
            <a:off x="1037648" y="5807075"/>
            <a:ext cx="9046845" cy="492443"/>
          </a:xfrm>
          <a:prstGeom prst="rect">
            <a:avLst/>
          </a:prstGeom>
        </p:spPr>
        <p:txBody>
          <a:bodyPr wrap="square" lIns="0" tIns="0" rIns="0" bIns="0">
            <a:spAutoFit/>
          </a:bodyPr>
          <a:lstStyle>
            <a:lvl1pPr>
              <a:defRPr/>
            </a:lvl1pPr>
          </a:lstStyle>
          <a:p>
            <a:endParaRPr dirty="0"/>
          </a:p>
        </p:txBody>
      </p:sp>
      <p:sp>
        <p:nvSpPr>
          <p:cNvPr id="3" name="Symbol zastępczy tytułu 2">
            <a:extLst>
              <a:ext uri="{FF2B5EF4-FFF2-40B4-BE49-F238E27FC236}">
                <a16:creationId xmlns:a16="http://schemas.microsoft.com/office/drawing/2014/main" id="{D76557E4-16C5-4703-A213-F256E32E6834}"/>
              </a:ext>
            </a:extLst>
          </p:cNvPr>
          <p:cNvSpPr>
            <a:spLocks noGrp="1"/>
          </p:cNvSpPr>
          <p:nvPr>
            <p:ph type="title"/>
          </p:nvPr>
        </p:nvSpPr>
        <p:spPr>
          <a:xfrm>
            <a:off x="1075633" y="2149475"/>
            <a:ext cx="8976417" cy="2185987"/>
          </a:xfrm>
          <a:prstGeom prst="rect">
            <a:avLst/>
          </a:prstGeom>
        </p:spPr>
        <p:txBody>
          <a:bodyPr vert="horz" lIns="91440" tIns="45720" rIns="91440" bIns="45720" rtlCol="0" anchor="ctr">
            <a:normAutofit/>
          </a:bodyPr>
          <a:lstStyle/>
          <a:p>
            <a:r>
              <a:rPr lang="pl-PL" dirty="0"/>
              <a:t>Kliknij, aby edytować styl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6" r:id="rId6"/>
  </p:sldLayoutIdLst>
  <p:txStyles>
    <p:titleStyle>
      <a:lvl1pPr algn="l" rtl="0" eaLnBrk="0" fontAlgn="base" hangingPunct="0">
        <a:spcBef>
          <a:spcPct val="0"/>
        </a:spcBef>
        <a:spcAft>
          <a:spcPct val="0"/>
        </a:spcAft>
        <a:defRPr sz="4950" b="0" cap="none" spc="0">
          <a:ln w="0"/>
          <a:solidFill>
            <a:schemeClr val="bg1"/>
          </a:solidFill>
          <a:effectLst>
            <a:outerShdw blurRad="38100" dist="38100" dir="2700000" algn="tl">
              <a:srgbClr val="000000">
                <a:alpha val="43137"/>
              </a:srgbClr>
            </a:outerShdw>
          </a:effectLst>
          <a:latin typeface="IBM Plex Sans"/>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sz="3200">
          <a:solidFill>
            <a:schemeClr val="bg1"/>
          </a:solidFill>
          <a:latin typeface="IBM Plex Sans"/>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94CD0C7-B3E5-4DB5-B966-D849C0928EB7}"/>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425B96E-5AED-42AD-921D-A338F3EF75D0}"/>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B334623-48FF-4F05-867D-AC54D6802AEA}"/>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08B1B035-09E9-4FA0-B124-C6BBD902DC98}" type="datetimeFigureOut">
              <a:rPr lang="pl-PL" smtClean="0"/>
              <a:t>7.05.2025</a:t>
            </a:fld>
            <a:endParaRPr lang="pl-PL"/>
          </a:p>
        </p:txBody>
      </p:sp>
      <p:sp>
        <p:nvSpPr>
          <p:cNvPr id="5" name="Symbol zastępczy stopki 4">
            <a:extLst>
              <a:ext uri="{FF2B5EF4-FFF2-40B4-BE49-F238E27FC236}">
                <a16:creationId xmlns:a16="http://schemas.microsoft.com/office/drawing/2014/main" id="{44EDE77C-18CF-4620-A9A8-1281FCB00E5E}"/>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9467051-8F2A-4BD2-98D7-4ED604C12B2F}"/>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6280E40B-0636-43EB-97AC-AA0304D546E1}" type="slidenum">
              <a:rPr lang="pl-PL" smtClean="0"/>
              <a:t>‹#›</a:t>
            </a:fld>
            <a:endParaRPr lang="pl-PL"/>
          </a:p>
        </p:txBody>
      </p:sp>
    </p:spTree>
    <p:extLst>
      <p:ext uri="{BB962C8B-B14F-4D97-AF65-F5344CB8AC3E}">
        <p14:creationId xmlns:p14="http://schemas.microsoft.com/office/powerpoint/2010/main" val="138690783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pl-PL"/>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hyperlink" Target="mailto:wojtowicz@transfer.edu.p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94D287-3CE4-43D2-B43F-92C86BF99962}"/>
              </a:ext>
            </a:extLst>
          </p:cNvPr>
          <p:cNvSpPr>
            <a:spLocks noGrp="1"/>
          </p:cNvSpPr>
          <p:nvPr>
            <p:ph type="ctrTitle"/>
          </p:nvPr>
        </p:nvSpPr>
        <p:spPr>
          <a:xfrm>
            <a:off x="3422650" y="2378075"/>
            <a:ext cx="13335000" cy="914400"/>
          </a:xfrm>
        </p:spPr>
        <p:txBody>
          <a:bodyPr wrap="square" numCol="1" anchorCtr="0" compatLnSpc="1">
            <a:prstTxWarp prst="textNoShape">
              <a:avLst/>
            </a:prstTxWarp>
            <a:normAutofit fontScale="90000"/>
          </a:bodyPr>
          <a:lstStyle/>
          <a:p>
            <a:pPr algn="ctr">
              <a:defRPr/>
            </a:pPr>
            <a:r>
              <a:rPr lang="pl-PL" sz="6600" dirty="0">
                <a:solidFill>
                  <a:srgbClr val="C00000"/>
                </a:solidFill>
                <a:effectLst/>
              </a:rPr>
              <a:t>Przygotowanie wniosku projektowego do Horyzontu Europa – część administracyjna</a:t>
            </a:r>
            <a:r>
              <a:rPr lang="pl-PL" altLang="pl-PL" dirty="0">
                <a:ln>
                  <a:noFill/>
                </a:ln>
                <a:solidFill>
                  <a:srgbClr val="C00000"/>
                </a:solidFill>
                <a:effectLst/>
                <a:ea typeface="IBM Plex Sans"/>
              </a:rPr>
              <a:t>  </a:t>
            </a:r>
          </a:p>
        </p:txBody>
      </p:sp>
      <p:sp>
        <p:nvSpPr>
          <p:cNvPr id="10243" name="Podtytuł 2"/>
          <p:cNvSpPr>
            <a:spLocks noGrp="1" noChangeArrowheads="1"/>
          </p:cNvSpPr>
          <p:nvPr>
            <p:ph type="subTitle" idx="4"/>
          </p:nvPr>
        </p:nvSpPr>
        <p:spPr>
          <a:xfrm>
            <a:off x="679450" y="5121275"/>
            <a:ext cx="14479588" cy="3866700"/>
          </a:xfrm>
        </p:spPr>
        <p:txBody>
          <a:bodyPr/>
          <a:lstStyle/>
          <a:p>
            <a:r>
              <a:rPr lang="pl-PL" altLang="pl-PL" dirty="0">
                <a:solidFill>
                  <a:srgbClr val="04163A"/>
                </a:solidFill>
              </a:rPr>
              <a:t>Anna Armuła </a:t>
            </a:r>
          </a:p>
          <a:p>
            <a:r>
              <a:rPr lang="pl-PL" altLang="pl-PL" dirty="0">
                <a:solidFill>
                  <a:srgbClr val="04163A"/>
                </a:solidFill>
              </a:rPr>
              <a:t>Horyzontalny Punkt Kontaktowy </a:t>
            </a:r>
          </a:p>
          <a:p>
            <a:r>
              <a:rPr lang="pl-PL" altLang="pl-PL" dirty="0">
                <a:solidFill>
                  <a:srgbClr val="04163A"/>
                </a:solidFill>
              </a:rPr>
              <a:t>Polska Południowo-Wschodnia</a:t>
            </a:r>
          </a:p>
          <a:p>
            <a:endParaRPr lang="pl-PL" altLang="pl-PL" dirty="0">
              <a:solidFill>
                <a:srgbClr val="04163A"/>
              </a:solidFill>
            </a:endParaRPr>
          </a:p>
          <a:p>
            <a:pPr marL="12700">
              <a:lnSpc>
                <a:spcPct val="100000"/>
              </a:lnSpc>
              <a:spcBef>
                <a:spcPts val="90"/>
              </a:spcBef>
            </a:pPr>
            <a:r>
              <a:rPr lang="pl-PL" spc="-10" dirty="0">
                <a:solidFill>
                  <a:srgbClr val="023B64"/>
                </a:solidFill>
                <a:latin typeface="IBM Plex Sans Light"/>
                <a:cs typeface="IBM Plex Sans Light"/>
              </a:rPr>
              <a:t>Uniwersytet Ekonomiczny  w Krakowie, </a:t>
            </a:r>
          </a:p>
          <a:p>
            <a:pPr marL="12700">
              <a:lnSpc>
                <a:spcPct val="100000"/>
              </a:lnSpc>
              <a:spcBef>
                <a:spcPts val="90"/>
              </a:spcBef>
            </a:pPr>
            <a:r>
              <a:rPr lang="pl-PL" spc="-10" dirty="0">
                <a:solidFill>
                  <a:srgbClr val="023B64"/>
                </a:solidFill>
                <a:latin typeface="IBM Plex Sans Light"/>
                <a:cs typeface="IBM Plex Sans Light"/>
              </a:rPr>
              <a:t>23.04.2025</a:t>
            </a:r>
            <a:endParaRPr lang="pl-PL" dirty="0">
              <a:solidFill>
                <a:srgbClr val="023B64"/>
              </a:solidFill>
              <a:latin typeface="IBM Plex Sans Light"/>
              <a:cs typeface="IBM Plex Sans Light"/>
            </a:endParaRPr>
          </a:p>
          <a:p>
            <a:endParaRPr lang="pl-PL" altLang="pl-PL" dirty="0">
              <a:solidFill>
                <a:srgbClr val="04163A"/>
              </a:solidFill>
            </a:endParaRPr>
          </a:p>
        </p:txBody>
      </p:sp>
    </p:spTree>
    <p:extLst>
      <p:ext uri="{BB962C8B-B14F-4D97-AF65-F5344CB8AC3E}">
        <p14:creationId xmlns:p14="http://schemas.microsoft.com/office/powerpoint/2010/main" val="151509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1741" y="701675"/>
            <a:ext cx="16230600" cy="779463"/>
          </a:xfrm>
        </p:spPr>
        <p:txBody>
          <a:bodyPr>
            <a:noAutofit/>
          </a:bodyPr>
          <a:lstStyle/>
          <a:p>
            <a:pPr algn="r"/>
            <a:r>
              <a:rPr lang="pl-PL" sz="5400" dirty="0">
                <a:solidFill>
                  <a:srgbClr val="C00000"/>
                </a:solidFill>
                <a:latin typeface="+mn-lt"/>
              </a:rPr>
              <a:t>Skład konsorcjum</a:t>
            </a:r>
          </a:p>
        </p:txBody>
      </p:sp>
      <p:sp>
        <p:nvSpPr>
          <p:cNvPr id="3" name="Symbol zastępczy tekstu 2"/>
          <p:cNvSpPr>
            <a:spLocks noGrp="1"/>
          </p:cNvSpPr>
          <p:nvPr>
            <p:ph type="body" idx="1"/>
          </p:nvPr>
        </p:nvSpPr>
        <p:spPr>
          <a:xfrm>
            <a:off x="679450" y="2530475"/>
            <a:ext cx="18094325" cy="7275838"/>
          </a:xfrm>
        </p:spPr>
        <p:txBody>
          <a:bodyPr/>
          <a:lstStyle/>
          <a:p>
            <a:pPr marL="0" indent="0">
              <a:buNone/>
            </a:pPr>
            <a:r>
              <a:rPr lang="pl-PL" sz="3600" dirty="0">
                <a:solidFill>
                  <a:srgbClr val="C00000"/>
                </a:solidFill>
                <a:latin typeface="+mn-lt"/>
              </a:rPr>
              <a:t>Koordynator</a:t>
            </a:r>
            <a:r>
              <a:rPr lang="pl-PL" sz="3600" dirty="0">
                <a:latin typeface="+mn-lt"/>
              </a:rPr>
              <a:t> </a:t>
            </a:r>
            <a:r>
              <a:rPr lang="pl-PL" sz="3600" dirty="0">
                <a:solidFill>
                  <a:srgbClr val="00365B"/>
                </a:solidFill>
                <a:latin typeface="+mn-lt"/>
              </a:rPr>
              <a:t>- lider konsorcjum, na którym spoczywają  dodatkowe obowiązki związane z koordynacją projektu.</a:t>
            </a:r>
          </a:p>
          <a:p>
            <a:pPr marL="0" indent="0">
              <a:buNone/>
            </a:pPr>
            <a:endParaRPr lang="pl-PL" sz="3600" dirty="0">
              <a:solidFill>
                <a:srgbClr val="00365B"/>
              </a:solidFill>
              <a:latin typeface="+mn-lt"/>
            </a:endParaRPr>
          </a:p>
          <a:p>
            <a:pPr marL="0" indent="0">
              <a:buNone/>
            </a:pPr>
            <a:r>
              <a:rPr lang="pl-PL" sz="3600" dirty="0">
                <a:solidFill>
                  <a:srgbClr val="C00000"/>
                </a:solidFill>
                <a:latin typeface="+mn-lt"/>
              </a:rPr>
              <a:t>Partnerzy</a:t>
            </a:r>
            <a:r>
              <a:rPr lang="pl-PL" sz="3600" dirty="0">
                <a:latin typeface="+mn-lt"/>
              </a:rPr>
              <a:t> </a:t>
            </a:r>
            <a:r>
              <a:rPr lang="pl-PL" sz="3600" dirty="0">
                <a:solidFill>
                  <a:srgbClr val="00365B"/>
                </a:solidFill>
                <a:latin typeface="+mn-lt"/>
              </a:rPr>
              <a:t>- odpowiadają za realizację działań w  projekcie  i  wszelkich  zapisów kontraktowych,   przystępują   do   umowy   grantowej i umowy konsorcjum.</a:t>
            </a:r>
          </a:p>
          <a:p>
            <a:pPr marL="0" indent="0">
              <a:buNone/>
            </a:pPr>
            <a:endParaRPr lang="pl-PL" sz="3600" dirty="0">
              <a:latin typeface="+mn-lt"/>
            </a:endParaRPr>
          </a:p>
          <a:p>
            <a:pPr marL="0" indent="0">
              <a:buNone/>
            </a:pPr>
            <a:r>
              <a:rPr lang="pl-PL" sz="3600" dirty="0">
                <a:solidFill>
                  <a:srgbClr val="C00000"/>
                </a:solidFill>
                <a:latin typeface="+mn-lt"/>
              </a:rPr>
              <a:t>Podwykonawca</a:t>
            </a:r>
            <a:r>
              <a:rPr lang="pl-PL" sz="3600" dirty="0">
                <a:latin typeface="+mn-lt"/>
              </a:rPr>
              <a:t>  </a:t>
            </a:r>
            <a:r>
              <a:rPr lang="pl-PL" sz="3600" dirty="0">
                <a:solidFill>
                  <a:srgbClr val="00365B"/>
                </a:solidFill>
                <a:latin typeface="+mn-lt"/>
              </a:rPr>
              <a:t>- wykonuje prace merytoryczne na zlecenie parterów projektu, jest   przez nich opłacany, nie jest stroną umowy grantowej – od kosztów podwykonawstwa nie nalicza się narzutów.</a:t>
            </a:r>
          </a:p>
          <a:p>
            <a:pPr marL="0" indent="0">
              <a:buNone/>
            </a:pPr>
            <a:endParaRPr lang="pl-PL" sz="3600" dirty="0">
              <a:solidFill>
                <a:srgbClr val="00365B"/>
              </a:solidFill>
              <a:latin typeface="+mn-lt"/>
            </a:endParaRPr>
          </a:p>
          <a:p>
            <a:pPr marL="0" indent="0">
              <a:buNone/>
            </a:pPr>
            <a:endParaRPr lang="pl-PL" sz="3600" dirty="0">
              <a:solidFill>
                <a:srgbClr val="00365B"/>
              </a:solidFill>
              <a:latin typeface="+mn-lt"/>
            </a:endParaRPr>
          </a:p>
          <a:p>
            <a:endParaRPr lang="pl-PL" dirty="0"/>
          </a:p>
        </p:txBody>
      </p:sp>
    </p:spTree>
    <p:extLst>
      <p:ext uri="{BB962C8B-B14F-4D97-AF65-F5344CB8AC3E}">
        <p14:creationId xmlns:p14="http://schemas.microsoft.com/office/powerpoint/2010/main" val="32563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28051" y="92076"/>
            <a:ext cx="10384164" cy="885260"/>
          </a:xfrm>
        </p:spPr>
        <p:txBody>
          <a:bodyPr>
            <a:normAutofit/>
          </a:bodyPr>
          <a:lstStyle/>
          <a:p>
            <a:r>
              <a:rPr lang="pl-PL" dirty="0">
                <a:solidFill>
                  <a:srgbClr val="C00000"/>
                </a:solidFill>
              </a:rPr>
              <a:t>Budowanie konsorcjum </a:t>
            </a:r>
          </a:p>
        </p:txBody>
      </p:sp>
      <p:pic>
        <p:nvPicPr>
          <p:cNvPr id="4" name="Symbol zastępczy zawartości 3"/>
          <p:cNvPicPr>
            <a:picLocks noGrp="1" noChangeAspect="1"/>
          </p:cNvPicPr>
          <p:nvPr>
            <p:ph idx="1"/>
          </p:nvPr>
        </p:nvPicPr>
        <p:blipFill rotWithShape="1">
          <a:blip r:embed="rId2"/>
          <a:srcRect l="21743" t="18486" r="42683" b="8465"/>
          <a:stretch/>
        </p:blipFill>
        <p:spPr>
          <a:xfrm>
            <a:off x="10210011" y="977335"/>
            <a:ext cx="8702204" cy="10051595"/>
          </a:xfrm>
          <a:prstGeom prst="rect">
            <a:avLst/>
          </a:prstGeom>
        </p:spPr>
      </p:pic>
      <p:pic>
        <p:nvPicPr>
          <p:cNvPr id="5" name="Obraz 4"/>
          <p:cNvPicPr/>
          <p:nvPr/>
        </p:nvPicPr>
        <p:blipFill rotWithShape="1">
          <a:blip r:embed="rId3"/>
          <a:srcRect l="40509" t="25572" r="37169" b="38860"/>
          <a:stretch/>
        </p:blipFill>
        <p:spPr bwMode="auto">
          <a:xfrm>
            <a:off x="893914" y="3547336"/>
            <a:ext cx="8267811" cy="7337997"/>
          </a:xfrm>
          <a:prstGeom prst="rect">
            <a:avLst/>
          </a:prstGeom>
          <a:ln>
            <a:noFill/>
          </a:ln>
          <a:extLst>
            <a:ext uri="{53640926-AAD7-44D8-BBD7-CCE9431645EC}">
              <a14:shadowObscured xmlns:a14="http://schemas.microsoft.com/office/drawing/2010/main"/>
            </a:ext>
          </a:extLst>
        </p:spPr>
      </p:pic>
      <p:sp>
        <p:nvSpPr>
          <p:cNvPr id="6" name="Prostokąt zaokrąglony 5"/>
          <p:cNvSpPr/>
          <p:nvPr/>
        </p:nvSpPr>
        <p:spPr>
          <a:xfrm>
            <a:off x="5901991" y="3762737"/>
            <a:ext cx="2742773" cy="26566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3112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3743" y="2179808"/>
            <a:ext cx="11237354" cy="6416102"/>
          </a:xfrm>
          <a:prstGeom prst="rect">
            <a:avLst/>
          </a:prstGeom>
        </p:spPr>
        <p:txBody>
          <a:bodyPr vert="horz" wrap="square" lIns="0" tIns="20942" rIns="0" bIns="0" rtlCol="0">
            <a:spAutoFit/>
          </a:bodyPr>
          <a:lstStyle/>
          <a:p>
            <a:pPr marL="20942">
              <a:spcBef>
                <a:spcPts val="165"/>
              </a:spcBef>
            </a:pPr>
            <a:r>
              <a:rPr sz="2968" spc="223" dirty="0">
                <a:solidFill>
                  <a:srgbClr val="023B64"/>
                </a:solidFill>
                <a:latin typeface="+mn-lt"/>
                <a:cs typeface="Tahoma"/>
              </a:rPr>
              <a:t>Czy</a:t>
            </a:r>
            <a:r>
              <a:rPr sz="2968" spc="-124" dirty="0">
                <a:solidFill>
                  <a:srgbClr val="023B64"/>
                </a:solidFill>
                <a:latin typeface="+mn-lt"/>
                <a:cs typeface="Tahoma"/>
              </a:rPr>
              <a:t> </a:t>
            </a:r>
            <a:r>
              <a:rPr sz="2968" spc="289" dirty="0">
                <a:solidFill>
                  <a:srgbClr val="023B64"/>
                </a:solidFill>
                <a:latin typeface="+mn-lt"/>
                <a:cs typeface="Tahoma"/>
              </a:rPr>
              <a:t>mamy</a:t>
            </a:r>
            <a:r>
              <a:rPr sz="2968" spc="-124" dirty="0">
                <a:solidFill>
                  <a:srgbClr val="023B64"/>
                </a:solidFill>
                <a:latin typeface="+mn-lt"/>
                <a:cs typeface="Tahoma"/>
              </a:rPr>
              <a:t> </a:t>
            </a:r>
            <a:r>
              <a:rPr sz="2968" spc="148" dirty="0">
                <a:solidFill>
                  <a:srgbClr val="023B64"/>
                </a:solidFill>
                <a:latin typeface="+mn-lt"/>
                <a:cs typeface="Tahoma"/>
              </a:rPr>
              <a:t>ustalone</a:t>
            </a:r>
            <a:r>
              <a:rPr sz="2968" spc="-41" dirty="0">
                <a:solidFill>
                  <a:srgbClr val="023B64"/>
                </a:solidFill>
                <a:latin typeface="+mn-lt"/>
                <a:cs typeface="Tahoma"/>
              </a:rPr>
              <a:t> </a:t>
            </a:r>
            <a:r>
              <a:rPr sz="2968" spc="58" dirty="0">
                <a:solidFill>
                  <a:srgbClr val="023B64"/>
                </a:solidFill>
                <a:latin typeface="+mn-lt"/>
                <a:cs typeface="Tahoma"/>
              </a:rPr>
              <a:t>kryteria</a:t>
            </a:r>
            <a:r>
              <a:rPr sz="2968" spc="-115" dirty="0">
                <a:solidFill>
                  <a:srgbClr val="023B64"/>
                </a:solidFill>
                <a:latin typeface="+mn-lt"/>
                <a:cs typeface="Tahoma"/>
              </a:rPr>
              <a:t> </a:t>
            </a:r>
            <a:r>
              <a:rPr sz="2968" spc="231" dirty="0">
                <a:solidFill>
                  <a:srgbClr val="023B64"/>
                </a:solidFill>
                <a:latin typeface="+mn-lt"/>
                <a:cs typeface="Tahoma"/>
              </a:rPr>
              <a:t>doboru</a:t>
            </a:r>
            <a:r>
              <a:rPr sz="2968" spc="-124" dirty="0">
                <a:solidFill>
                  <a:srgbClr val="023B64"/>
                </a:solidFill>
                <a:latin typeface="+mn-lt"/>
                <a:cs typeface="Tahoma"/>
              </a:rPr>
              <a:t> </a:t>
            </a:r>
            <a:r>
              <a:rPr sz="2968" spc="165" dirty="0">
                <a:solidFill>
                  <a:srgbClr val="023B64"/>
                </a:solidFill>
                <a:latin typeface="+mn-lt"/>
                <a:cs typeface="Tahoma"/>
              </a:rPr>
              <a:t>partnerów</a:t>
            </a:r>
            <a:r>
              <a:rPr sz="2968" spc="-58" dirty="0">
                <a:solidFill>
                  <a:srgbClr val="023B64"/>
                </a:solidFill>
                <a:latin typeface="+mn-lt"/>
                <a:cs typeface="Tahoma"/>
              </a:rPr>
              <a:t> </a:t>
            </a:r>
            <a:r>
              <a:rPr sz="2968" spc="355" dirty="0">
                <a:solidFill>
                  <a:srgbClr val="023B64"/>
                </a:solidFill>
                <a:latin typeface="+mn-lt"/>
                <a:cs typeface="Tahoma"/>
              </a:rPr>
              <a:t>pod</a:t>
            </a:r>
            <a:r>
              <a:rPr sz="2968" spc="-99" dirty="0">
                <a:solidFill>
                  <a:srgbClr val="023B64"/>
                </a:solidFill>
                <a:latin typeface="+mn-lt"/>
                <a:cs typeface="Tahoma"/>
              </a:rPr>
              <a:t> </a:t>
            </a:r>
            <a:r>
              <a:rPr sz="2968" spc="214" dirty="0">
                <a:solidFill>
                  <a:srgbClr val="023B64"/>
                </a:solidFill>
                <a:latin typeface="+mn-lt"/>
                <a:cs typeface="Tahoma"/>
              </a:rPr>
              <a:t>kątem</a:t>
            </a:r>
            <a:endParaRPr sz="2968" dirty="0">
              <a:solidFill>
                <a:srgbClr val="023B64"/>
              </a:solidFill>
              <a:latin typeface="+mn-lt"/>
              <a:cs typeface="Tahoma"/>
            </a:endParaRPr>
          </a:p>
          <a:p>
            <a:pPr marL="20942"/>
            <a:r>
              <a:rPr sz="2968" spc="107" dirty="0">
                <a:solidFill>
                  <a:srgbClr val="023B64"/>
                </a:solidFill>
                <a:latin typeface="+mn-lt"/>
                <a:cs typeface="Tahoma"/>
              </a:rPr>
              <a:t>realizacji</a:t>
            </a:r>
            <a:r>
              <a:rPr sz="2968" spc="-181" dirty="0">
                <a:solidFill>
                  <a:srgbClr val="023B64"/>
                </a:solidFill>
                <a:latin typeface="+mn-lt"/>
                <a:cs typeface="Tahoma"/>
              </a:rPr>
              <a:t> </a:t>
            </a:r>
            <a:r>
              <a:rPr sz="2968" spc="124" dirty="0">
                <a:solidFill>
                  <a:srgbClr val="023B64"/>
                </a:solidFill>
                <a:latin typeface="+mn-lt"/>
                <a:cs typeface="Tahoma"/>
              </a:rPr>
              <a:t>projektu?</a:t>
            </a:r>
            <a:endParaRPr sz="2968" dirty="0">
              <a:solidFill>
                <a:srgbClr val="023B64"/>
              </a:solidFill>
              <a:latin typeface="+mn-lt"/>
              <a:cs typeface="Tahoma"/>
            </a:endParaRPr>
          </a:p>
          <a:p>
            <a:pPr>
              <a:spcBef>
                <a:spcPts val="82"/>
              </a:spcBef>
            </a:pPr>
            <a:endParaRPr sz="2886" dirty="0">
              <a:solidFill>
                <a:srgbClr val="023B64"/>
              </a:solidFill>
              <a:latin typeface="+mn-lt"/>
              <a:cs typeface="Tahoma"/>
            </a:endParaRPr>
          </a:p>
          <a:p>
            <a:pPr marL="20942" marR="2247109"/>
            <a:r>
              <a:rPr sz="2968" spc="223" dirty="0">
                <a:solidFill>
                  <a:srgbClr val="023B64"/>
                </a:solidFill>
                <a:latin typeface="+mn-lt"/>
                <a:cs typeface="Tahoma"/>
              </a:rPr>
              <a:t>Czy</a:t>
            </a:r>
            <a:r>
              <a:rPr sz="2968" spc="-107" dirty="0">
                <a:solidFill>
                  <a:srgbClr val="023B64"/>
                </a:solidFill>
                <a:latin typeface="+mn-lt"/>
                <a:cs typeface="Tahoma"/>
              </a:rPr>
              <a:t> </a:t>
            </a:r>
            <a:r>
              <a:rPr sz="2968" spc="198" dirty="0">
                <a:solidFill>
                  <a:srgbClr val="023B64"/>
                </a:solidFill>
                <a:latin typeface="+mn-lt"/>
                <a:cs typeface="Tahoma"/>
              </a:rPr>
              <a:t>liczba</a:t>
            </a:r>
            <a:r>
              <a:rPr sz="2968" spc="-148" dirty="0">
                <a:solidFill>
                  <a:srgbClr val="023B64"/>
                </a:solidFill>
                <a:latin typeface="+mn-lt"/>
                <a:cs typeface="Tahoma"/>
              </a:rPr>
              <a:t> </a:t>
            </a:r>
            <a:r>
              <a:rPr sz="2968" spc="165" dirty="0">
                <a:solidFill>
                  <a:srgbClr val="023B64"/>
                </a:solidFill>
                <a:latin typeface="+mn-lt"/>
                <a:cs typeface="Tahoma"/>
              </a:rPr>
              <a:t>partnerów</a:t>
            </a:r>
            <a:r>
              <a:rPr sz="2968" spc="-49" dirty="0">
                <a:solidFill>
                  <a:srgbClr val="023B64"/>
                </a:solidFill>
                <a:latin typeface="+mn-lt"/>
                <a:cs typeface="Tahoma"/>
              </a:rPr>
              <a:t> </a:t>
            </a:r>
            <a:r>
              <a:rPr sz="2968" spc="-16" dirty="0">
                <a:solidFill>
                  <a:srgbClr val="023B64"/>
                </a:solidFill>
                <a:latin typeface="+mn-lt"/>
                <a:cs typeface="Tahoma"/>
              </a:rPr>
              <a:t>jest</a:t>
            </a:r>
            <a:r>
              <a:rPr sz="2968" spc="-82" dirty="0">
                <a:solidFill>
                  <a:srgbClr val="023B64"/>
                </a:solidFill>
                <a:latin typeface="+mn-lt"/>
                <a:cs typeface="Tahoma"/>
              </a:rPr>
              <a:t> </a:t>
            </a:r>
            <a:r>
              <a:rPr sz="2968" spc="223" dirty="0">
                <a:solidFill>
                  <a:srgbClr val="023B64"/>
                </a:solidFill>
                <a:latin typeface="+mn-lt"/>
                <a:cs typeface="Tahoma"/>
              </a:rPr>
              <a:t>optymalna</a:t>
            </a:r>
            <a:r>
              <a:rPr sz="2968" spc="-66" dirty="0">
                <a:solidFill>
                  <a:srgbClr val="023B64"/>
                </a:solidFill>
                <a:latin typeface="+mn-lt"/>
                <a:cs typeface="Tahoma"/>
              </a:rPr>
              <a:t> </a:t>
            </a:r>
            <a:r>
              <a:rPr sz="2968" spc="355" dirty="0">
                <a:solidFill>
                  <a:srgbClr val="023B64"/>
                </a:solidFill>
                <a:latin typeface="+mn-lt"/>
                <a:cs typeface="Tahoma"/>
              </a:rPr>
              <a:t>do</a:t>
            </a:r>
            <a:r>
              <a:rPr sz="2968" spc="-107" dirty="0">
                <a:solidFill>
                  <a:srgbClr val="023B64"/>
                </a:solidFill>
                <a:latin typeface="+mn-lt"/>
                <a:cs typeface="Tahoma"/>
              </a:rPr>
              <a:t> </a:t>
            </a:r>
            <a:r>
              <a:rPr sz="2968" spc="107" dirty="0">
                <a:solidFill>
                  <a:srgbClr val="023B64"/>
                </a:solidFill>
                <a:latin typeface="+mn-lt"/>
                <a:cs typeface="Tahoma"/>
              </a:rPr>
              <a:t>realizacji </a:t>
            </a:r>
            <a:r>
              <a:rPr sz="2968" spc="-899" dirty="0">
                <a:solidFill>
                  <a:srgbClr val="023B64"/>
                </a:solidFill>
                <a:latin typeface="+mn-lt"/>
                <a:cs typeface="Tahoma"/>
              </a:rPr>
              <a:t> </a:t>
            </a:r>
            <a:r>
              <a:rPr sz="2968" dirty="0">
                <a:solidFill>
                  <a:srgbClr val="023B64"/>
                </a:solidFill>
                <a:latin typeface="+mn-lt"/>
                <a:cs typeface="Tahoma"/>
              </a:rPr>
              <a:t> </a:t>
            </a:r>
            <a:r>
              <a:rPr sz="2968" spc="-91" dirty="0">
                <a:solidFill>
                  <a:srgbClr val="023B64"/>
                </a:solidFill>
                <a:latin typeface="+mn-lt"/>
                <a:cs typeface="Tahoma"/>
              </a:rPr>
              <a:t>i</a:t>
            </a:r>
            <a:r>
              <a:rPr sz="2968" spc="-107" dirty="0">
                <a:solidFill>
                  <a:srgbClr val="023B64"/>
                </a:solidFill>
                <a:latin typeface="+mn-lt"/>
                <a:cs typeface="Tahoma"/>
              </a:rPr>
              <a:t> </a:t>
            </a:r>
            <a:r>
              <a:rPr sz="2968" spc="173" dirty="0">
                <a:solidFill>
                  <a:srgbClr val="023B64"/>
                </a:solidFill>
                <a:latin typeface="+mn-lt"/>
                <a:cs typeface="Tahoma"/>
              </a:rPr>
              <a:t>zarządzania</a:t>
            </a:r>
            <a:r>
              <a:rPr sz="2968" spc="-173" dirty="0">
                <a:solidFill>
                  <a:srgbClr val="023B64"/>
                </a:solidFill>
                <a:latin typeface="+mn-lt"/>
                <a:cs typeface="Tahoma"/>
              </a:rPr>
              <a:t> </a:t>
            </a:r>
            <a:r>
              <a:rPr sz="2968" spc="157" dirty="0">
                <a:solidFill>
                  <a:srgbClr val="023B64"/>
                </a:solidFill>
                <a:latin typeface="+mn-lt"/>
                <a:cs typeface="Tahoma"/>
              </a:rPr>
              <a:t>projektem?</a:t>
            </a:r>
            <a:r>
              <a:rPr sz="2968" spc="-74" dirty="0">
                <a:solidFill>
                  <a:srgbClr val="023B64"/>
                </a:solidFill>
                <a:latin typeface="+mn-lt"/>
                <a:cs typeface="Tahoma"/>
              </a:rPr>
              <a:t> </a:t>
            </a:r>
            <a:r>
              <a:rPr sz="2968" spc="-41" dirty="0">
                <a:solidFill>
                  <a:srgbClr val="023B64"/>
                </a:solidFill>
                <a:latin typeface="+mn-lt"/>
                <a:cs typeface="Tahoma"/>
              </a:rPr>
              <a:t>(</a:t>
            </a:r>
            <a:r>
              <a:rPr sz="2968" spc="-99" dirty="0">
                <a:solidFill>
                  <a:srgbClr val="023B64"/>
                </a:solidFill>
                <a:latin typeface="+mn-lt"/>
                <a:cs typeface="Tahoma"/>
              </a:rPr>
              <a:t> </a:t>
            </a:r>
            <a:r>
              <a:rPr sz="2968" spc="140" dirty="0">
                <a:solidFill>
                  <a:srgbClr val="023B64"/>
                </a:solidFill>
                <a:latin typeface="+mn-lt"/>
                <a:cs typeface="Tahoma"/>
              </a:rPr>
              <a:t>nawiązaliśmy</a:t>
            </a:r>
            <a:r>
              <a:rPr sz="2968" spc="-132" dirty="0">
                <a:solidFill>
                  <a:srgbClr val="023B64"/>
                </a:solidFill>
                <a:latin typeface="+mn-lt"/>
                <a:cs typeface="Tahoma"/>
              </a:rPr>
              <a:t> </a:t>
            </a:r>
            <a:r>
              <a:rPr sz="2968" spc="99" dirty="0">
                <a:solidFill>
                  <a:srgbClr val="023B64"/>
                </a:solidFill>
                <a:latin typeface="+mn-lt"/>
                <a:cs typeface="Tahoma"/>
              </a:rPr>
              <a:t>kontakt,</a:t>
            </a:r>
            <a:endParaRPr sz="2968" dirty="0">
              <a:solidFill>
                <a:srgbClr val="023B64"/>
              </a:solidFill>
              <a:latin typeface="+mn-lt"/>
              <a:cs typeface="Tahoma"/>
            </a:endParaRPr>
          </a:p>
          <a:p>
            <a:pPr marL="20942"/>
            <a:r>
              <a:rPr sz="2968" spc="91" dirty="0">
                <a:solidFill>
                  <a:srgbClr val="023B64"/>
                </a:solidFill>
                <a:latin typeface="+mn-lt"/>
                <a:cs typeface="Tahoma"/>
              </a:rPr>
              <a:t>przedstawiliśmy</a:t>
            </a:r>
            <a:r>
              <a:rPr sz="2968" spc="-107" dirty="0">
                <a:solidFill>
                  <a:srgbClr val="023B64"/>
                </a:solidFill>
                <a:latin typeface="+mn-lt"/>
                <a:cs typeface="Tahoma"/>
              </a:rPr>
              <a:t> </a:t>
            </a:r>
            <a:r>
              <a:rPr sz="2968" spc="165" dirty="0">
                <a:solidFill>
                  <a:srgbClr val="023B64"/>
                </a:solidFill>
                <a:latin typeface="+mn-lt"/>
                <a:cs typeface="Tahoma"/>
              </a:rPr>
              <a:t>naszą</a:t>
            </a:r>
            <a:r>
              <a:rPr sz="2968" spc="-91" dirty="0">
                <a:solidFill>
                  <a:srgbClr val="023B64"/>
                </a:solidFill>
                <a:latin typeface="+mn-lt"/>
                <a:cs typeface="Tahoma"/>
              </a:rPr>
              <a:t> </a:t>
            </a:r>
            <a:r>
              <a:rPr sz="2968" spc="264" dirty="0">
                <a:solidFill>
                  <a:srgbClr val="023B64"/>
                </a:solidFill>
                <a:latin typeface="+mn-lt"/>
                <a:cs typeface="Tahoma"/>
              </a:rPr>
              <a:t>koncepcję</a:t>
            </a:r>
            <a:r>
              <a:rPr sz="2968" spc="-91" dirty="0">
                <a:solidFill>
                  <a:srgbClr val="023B64"/>
                </a:solidFill>
                <a:latin typeface="+mn-lt"/>
                <a:cs typeface="Tahoma"/>
              </a:rPr>
              <a:t> </a:t>
            </a:r>
            <a:r>
              <a:rPr sz="2968" spc="107" dirty="0">
                <a:solidFill>
                  <a:srgbClr val="023B64"/>
                </a:solidFill>
                <a:latin typeface="+mn-lt"/>
                <a:cs typeface="Tahoma"/>
              </a:rPr>
              <a:t>realizacji</a:t>
            </a:r>
            <a:r>
              <a:rPr sz="2968" spc="-140" dirty="0">
                <a:solidFill>
                  <a:srgbClr val="023B64"/>
                </a:solidFill>
                <a:latin typeface="+mn-lt"/>
                <a:cs typeface="Tahoma"/>
              </a:rPr>
              <a:t> </a:t>
            </a:r>
            <a:r>
              <a:rPr sz="2968" spc="99" dirty="0">
                <a:solidFill>
                  <a:srgbClr val="023B64"/>
                </a:solidFill>
                <a:latin typeface="+mn-lt"/>
                <a:cs typeface="Tahoma"/>
              </a:rPr>
              <a:t>projektu)?</a:t>
            </a:r>
            <a:endParaRPr sz="2968" dirty="0">
              <a:solidFill>
                <a:srgbClr val="023B64"/>
              </a:solidFill>
              <a:latin typeface="+mn-lt"/>
              <a:cs typeface="Tahoma"/>
            </a:endParaRPr>
          </a:p>
          <a:p>
            <a:pPr>
              <a:spcBef>
                <a:spcPts val="74"/>
              </a:spcBef>
            </a:pPr>
            <a:endParaRPr sz="2886" dirty="0">
              <a:solidFill>
                <a:srgbClr val="023B64"/>
              </a:solidFill>
              <a:latin typeface="+mn-lt"/>
              <a:cs typeface="Tahoma"/>
            </a:endParaRPr>
          </a:p>
          <a:p>
            <a:pPr marL="20942"/>
            <a:r>
              <a:rPr sz="2968" spc="223" dirty="0">
                <a:solidFill>
                  <a:srgbClr val="023B64"/>
                </a:solidFill>
                <a:latin typeface="+mn-lt"/>
                <a:cs typeface="Tahoma"/>
              </a:rPr>
              <a:t>Czy</a:t>
            </a:r>
            <a:r>
              <a:rPr sz="2968" spc="-124" dirty="0">
                <a:solidFill>
                  <a:srgbClr val="023B64"/>
                </a:solidFill>
                <a:latin typeface="+mn-lt"/>
                <a:cs typeface="Tahoma"/>
              </a:rPr>
              <a:t> </a:t>
            </a:r>
            <a:r>
              <a:rPr sz="2968" spc="107" dirty="0">
                <a:solidFill>
                  <a:srgbClr val="023B64"/>
                </a:solidFill>
                <a:latin typeface="+mn-lt"/>
                <a:cs typeface="Tahoma"/>
              </a:rPr>
              <a:t>partnerzy</a:t>
            </a:r>
            <a:r>
              <a:rPr sz="2968" spc="-66" dirty="0">
                <a:solidFill>
                  <a:srgbClr val="023B64"/>
                </a:solidFill>
                <a:latin typeface="+mn-lt"/>
                <a:cs typeface="Tahoma"/>
              </a:rPr>
              <a:t> </a:t>
            </a:r>
            <a:r>
              <a:rPr sz="2968" spc="140" dirty="0">
                <a:solidFill>
                  <a:srgbClr val="023B64"/>
                </a:solidFill>
                <a:latin typeface="+mn-lt"/>
                <a:cs typeface="Tahoma"/>
              </a:rPr>
              <a:t>są</a:t>
            </a:r>
            <a:r>
              <a:rPr sz="2968" spc="-124" dirty="0">
                <a:solidFill>
                  <a:srgbClr val="023B64"/>
                </a:solidFill>
                <a:latin typeface="+mn-lt"/>
                <a:cs typeface="Tahoma"/>
              </a:rPr>
              <a:t> </a:t>
            </a:r>
            <a:r>
              <a:rPr sz="2968" spc="132" dirty="0">
                <a:solidFill>
                  <a:srgbClr val="023B64"/>
                </a:solidFill>
                <a:latin typeface="+mn-lt"/>
                <a:cs typeface="Tahoma"/>
              </a:rPr>
              <a:t>zainteresowani</a:t>
            </a:r>
            <a:r>
              <a:rPr sz="2968" spc="-8" dirty="0">
                <a:solidFill>
                  <a:srgbClr val="023B64"/>
                </a:solidFill>
                <a:latin typeface="+mn-lt"/>
                <a:cs typeface="Tahoma"/>
              </a:rPr>
              <a:t> </a:t>
            </a:r>
            <a:r>
              <a:rPr sz="2968" spc="140" dirty="0">
                <a:solidFill>
                  <a:srgbClr val="023B64"/>
                </a:solidFill>
                <a:latin typeface="+mn-lt"/>
                <a:cs typeface="Tahoma"/>
              </a:rPr>
              <a:t>projektem</a:t>
            </a:r>
            <a:r>
              <a:rPr sz="2968" spc="-66" dirty="0">
                <a:solidFill>
                  <a:srgbClr val="023B64"/>
                </a:solidFill>
                <a:latin typeface="+mn-lt"/>
                <a:cs typeface="Tahoma"/>
              </a:rPr>
              <a:t> </a:t>
            </a:r>
            <a:r>
              <a:rPr sz="2968" spc="-91" dirty="0">
                <a:solidFill>
                  <a:srgbClr val="023B64"/>
                </a:solidFill>
                <a:latin typeface="+mn-lt"/>
                <a:cs typeface="Tahoma"/>
              </a:rPr>
              <a:t>i</a:t>
            </a:r>
            <a:r>
              <a:rPr sz="2968" spc="-107" dirty="0">
                <a:solidFill>
                  <a:srgbClr val="023B64"/>
                </a:solidFill>
                <a:latin typeface="+mn-lt"/>
                <a:cs typeface="Tahoma"/>
              </a:rPr>
              <a:t> </a:t>
            </a:r>
            <a:r>
              <a:rPr sz="2968" spc="157" dirty="0">
                <a:solidFill>
                  <a:srgbClr val="023B64"/>
                </a:solidFill>
                <a:latin typeface="+mn-lt"/>
                <a:cs typeface="Tahoma"/>
              </a:rPr>
              <a:t>naszą</a:t>
            </a:r>
            <a:r>
              <a:rPr sz="2968" spc="-91" dirty="0">
                <a:solidFill>
                  <a:srgbClr val="023B64"/>
                </a:solidFill>
                <a:latin typeface="+mn-lt"/>
                <a:cs typeface="Tahoma"/>
              </a:rPr>
              <a:t> </a:t>
            </a:r>
            <a:r>
              <a:rPr sz="2968" spc="272" dirty="0">
                <a:solidFill>
                  <a:srgbClr val="023B64"/>
                </a:solidFill>
                <a:latin typeface="+mn-lt"/>
                <a:cs typeface="Tahoma"/>
              </a:rPr>
              <a:t>koncepcją</a:t>
            </a:r>
            <a:endParaRPr sz="2968" dirty="0">
              <a:solidFill>
                <a:srgbClr val="023B64"/>
              </a:solidFill>
              <a:latin typeface="+mn-lt"/>
              <a:cs typeface="Tahoma"/>
            </a:endParaRPr>
          </a:p>
          <a:p>
            <a:pPr marL="20942">
              <a:spcBef>
                <a:spcPts val="8"/>
              </a:spcBef>
            </a:pPr>
            <a:r>
              <a:rPr sz="2968" spc="148" dirty="0">
                <a:solidFill>
                  <a:srgbClr val="023B64"/>
                </a:solidFill>
                <a:latin typeface="+mn-lt"/>
                <a:cs typeface="Tahoma"/>
              </a:rPr>
              <a:t>organizacji</a:t>
            </a:r>
            <a:r>
              <a:rPr sz="2968" spc="-173" dirty="0">
                <a:solidFill>
                  <a:srgbClr val="023B64"/>
                </a:solidFill>
                <a:latin typeface="+mn-lt"/>
                <a:cs typeface="Tahoma"/>
              </a:rPr>
              <a:t> </a:t>
            </a:r>
            <a:r>
              <a:rPr sz="2968" spc="289" dirty="0">
                <a:solidFill>
                  <a:srgbClr val="023B64"/>
                </a:solidFill>
                <a:latin typeface="+mn-lt"/>
                <a:cs typeface="Tahoma"/>
              </a:rPr>
              <a:t>prac</a:t>
            </a:r>
            <a:r>
              <a:rPr sz="2968" spc="-124" dirty="0">
                <a:solidFill>
                  <a:srgbClr val="023B64"/>
                </a:solidFill>
                <a:latin typeface="+mn-lt"/>
                <a:cs typeface="Tahoma"/>
              </a:rPr>
              <a:t> </a:t>
            </a:r>
            <a:r>
              <a:rPr sz="2968" spc="173" dirty="0">
                <a:solidFill>
                  <a:srgbClr val="023B64"/>
                </a:solidFill>
                <a:latin typeface="+mn-lt"/>
                <a:cs typeface="Tahoma"/>
              </a:rPr>
              <a:t>projektowych?</a:t>
            </a:r>
            <a:endParaRPr sz="2968" dirty="0">
              <a:solidFill>
                <a:srgbClr val="023B64"/>
              </a:solidFill>
              <a:latin typeface="+mn-lt"/>
              <a:cs typeface="Tahoma"/>
            </a:endParaRPr>
          </a:p>
          <a:p>
            <a:pPr>
              <a:spcBef>
                <a:spcPts val="74"/>
              </a:spcBef>
            </a:pPr>
            <a:endParaRPr sz="2886" dirty="0">
              <a:solidFill>
                <a:srgbClr val="023B64"/>
              </a:solidFill>
              <a:latin typeface="+mn-lt"/>
              <a:cs typeface="Tahoma"/>
            </a:endParaRPr>
          </a:p>
          <a:p>
            <a:pPr marL="20942"/>
            <a:r>
              <a:rPr sz="2968" spc="223" dirty="0">
                <a:solidFill>
                  <a:srgbClr val="023B64"/>
                </a:solidFill>
                <a:latin typeface="+mn-lt"/>
                <a:cs typeface="Tahoma"/>
              </a:rPr>
              <a:t>Czy</a:t>
            </a:r>
            <a:r>
              <a:rPr sz="2968" spc="-132" dirty="0">
                <a:solidFill>
                  <a:srgbClr val="023B64"/>
                </a:solidFill>
                <a:latin typeface="+mn-lt"/>
                <a:cs typeface="Tahoma"/>
              </a:rPr>
              <a:t> </a:t>
            </a:r>
            <a:r>
              <a:rPr sz="2968" spc="214" dirty="0">
                <a:solidFill>
                  <a:srgbClr val="023B64"/>
                </a:solidFill>
                <a:latin typeface="+mn-lt"/>
                <a:cs typeface="Tahoma"/>
              </a:rPr>
              <a:t>ich</a:t>
            </a:r>
            <a:r>
              <a:rPr sz="2968" spc="-132" dirty="0">
                <a:solidFill>
                  <a:srgbClr val="023B64"/>
                </a:solidFill>
                <a:latin typeface="+mn-lt"/>
                <a:cs typeface="Tahoma"/>
              </a:rPr>
              <a:t> </a:t>
            </a:r>
            <a:r>
              <a:rPr sz="2968" spc="66" dirty="0">
                <a:solidFill>
                  <a:srgbClr val="023B64"/>
                </a:solidFill>
                <a:latin typeface="+mn-lt"/>
                <a:cs typeface="Tahoma"/>
              </a:rPr>
              <a:t>wizja</a:t>
            </a:r>
            <a:r>
              <a:rPr sz="2968" spc="-132" dirty="0">
                <a:solidFill>
                  <a:srgbClr val="023B64"/>
                </a:solidFill>
                <a:latin typeface="+mn-lt"/>
                <a:cs typeface="Tahoma"/>
              </a:rPr>
              <a:t> </a:t>
            </a:r>
            <a:r>
              <a:rPr sz="2968" spc="206" dirty="0">
                <a:solidFill>
                  <a:srgbClr val="023B64"/>
                </a:solidFill>
                <a:latin typeface="+mn-lt"/>
                <a:cs typeface="Tahoma"/>
              </a:rPr>
              <a:t>współpracy</a:t>
            </a:r>
            <a:r>
              <a:rPr sz="2968" spc="-49" dirty="0">
                <a:solidFill>
                  <a:srgbClr val="023B64"/>
                </a:solidFill>
                <a:latin typeface="+mn-lt"/>
                <a:cs typeface="Tahoma"/>
              </a:rPr>
              <a:t> </a:t>
            </a:r>
            <a:r>
              <a:rPr sz="2968" spc="-16" dirty="0">
                <a:solidFill>
                  <a:srgbClr val="023B64"/>
                </a:solidFill>
                <a:latin typeface="+mn-lt"/>
                <a:cs typeface="Tahoma"/>
              </a:rPr>
              <a:t>jest</a:t>
            </a:r>
            <a:r>
              <a:rPr sz="2968" spc="-107" dirty="0">
                <a:solidFill>
                  <a:srgbClr val="023B64"/>
                </a:solidFill>
                <a:latin typeface="+mn-lt"/>
                <a:cs typeface="Tahoma"/>
              </a:rPr>
              <a:t> </a:t>
            </a:r>
            <a:r>
              <a:rPr sz="2968" spc="148" dirty="0">
                <a:solidFill>
                  <a:srgbClr val="023B64"/>
                </a:solidFill>
                <a:latin typeface="+mn-lt"/>
                <a:cs typeface="Tahoma"/>
              </a:rPr>
              <a:t>spójna</a:t>
            </a:r>
            <a:r>
              <a:rPr sz="2968" spc="-124" dirty="0">
                <a:solidFill>
                  <a:srgbClr val="023B64"/>
                </a:solidFill>
                <a:latin typeface="+mn-lt"/>
                <a:cs typeface="Tahoma"/>
              </a:rPr>
              <a:t> </a:t>
            </a:r>
            <a:r>
              <a:rPr sz="2968" spc="-66" dirty="0">
                <a:solidFill>
                  <a:srgbClr val="023B64"/>
                </a:solidFill>
                <a:latin typeface="+mn-lt"/>
                <a:cs typeface="Tahoma"/>
              </a:rPr>
              <a:t>z</a:t>
            </a:r>
            <a:r>
              <a:rPr sz="2968" spc="-99" dirty="0">
                <a:solidFill>
                  <a:srgbClr val="023B64"/>
                </a:solidFill>
                <a:latin typeface="+mn-lt"/>
                <a:cs typeface="Tahoma"/>
              </a:rPr>
              <a:t> </a:t>
            </a:r>
            <a:r>
              <a:rPr sz="2968" spc="188" dirty="0">
                <a:solidFill>
                  <a:srgbClr val="023B64"/>
                </a:solidFill>
                <a:latin typeface="+mn-lt"/>
                <a:cs typeface="Tahoma"/>
              </a:rPr>
              <a:t>naszą?</a:t>
            </a:r>
            <a:endParaRPr sz="2968" dirty="0">
              <a:solidFill>
                <a:srgbClr val="023B64"/>
              </a:solidFill>
              <a:latin typeface="+mn-lt"/>
              <a:cs typeface="Tahoma"/>
            </a:endParaRPr>
          </a:p>
          <a:p>
            <a:pPr>
              <a:spcBef>
                <a:spcPts val="82"/>
              </a:spcBef>
            </a:pPr>
            <a:endParaRPr sz="2886" dirty="0">
              <a:solidFill>
                <a:srgbClr val="023B64"/>
              </a:solidFill>
              <a:latin typeface="+mn-lt"/>
              <a:cs typeface="Tahoma"/>
            </a:endParaRPr>
          </a:p>
          <a:p>
            <a:pPr marL="20942"/>
            <a:r>
              <a:rPr sz="2968" spc="223" dirty="0">
                <a:solidFill>
                  <a:srgbClr val="023B64"/>
                </a:solidFill>
                <a:latin typeface="+mn-lt"/>
                <a:cs typeface="Tahoma"/>
              </a:rPr>
              <a:t>Czy</a:t>
            </a:r>
            <a:r>
              <a:rPr sz="2968" spc="-132" dirty="0">
                <a:solidFill>
                  <a:srgbClr val="023B64"/>
                </a:solidFill>
                <a:latin typeface="+mn-lt"/>
                <a:cs typeface="Tahoma"/>
              </a:rPr>
              <a:t> </a:t>
            </a:r>
            <a:r>
              <a:rPr sz="2968" spc="107" dirty="0">
                <a:solidFill>
                  <a:srgbClr val="023B64"/>
                </a:solidFill>
                <a:latin typeface="+mn-lt"/>
                <a:cs typeface="Tahoma"/>
              </a:rPr>
              <a:t>partnerzy</a:t>
            </a:r>
            <a:r>
              <a:rPr sz="2968" spc="-66" dirty="0">
                <a:solidFill>
                  <a:srgbClr val="023B64"/>
                </a:solidFill>
                <a:latin typeface="+mn-lt"/>
                <a:cs typeface="Tahoma"/>
              </a:rPr>
              <a:t> </a:t>
            </a:r>
            <a:r>
              <a:rPr sz="2968" spc="132" dirty="0">
                <a:solidFill>
                  <a:srgbClr val="023B64"/>
                </a:solidFill>
                <a:latin typeface="+mn-lt"/>
                <a:cs typeface="Tahoma"/>
              </a:rPr>
              <a:t>legitymują</a:t>
            </a:r>
            <a:r>
              <a:rPr sz="2968" spc="-124" dirty="0">
                <a:solidFill>
                  <a:srgbClr val="023B64"/>
                </a:solidFill>
                <a:latin typeface="+mn-lt"/>
                <a:cs typeface="Tahoma"/>
              </a:rPr>
              <a:t> </a:t>
            </a:r>
            <a:r>
              <a:rPr sz="2968" spc="41" dirty="0">
                <a:solidFill>
                  <a:srgbClr val="023B64"/>
                </a:solidFill>
                <a:latin typeface="+mn-lt"/>
                <a:cs typeface="Tahoma"/>
              </a:rPr>
              <a:t>się</a:t>
            </a:r>
            <a:r>
              <a:rPr sz="2968" spc="-132" dirty="0">
                <a:solidFill>
                  <a:srgbClr val="023B64"/>
                </a:solidFill>
                <a:latin typeface="+mn-lt"/>
                <a:cs typeface="Tahoma"/>
              </a:rPr>
              <a:t> </a:t>
            </a:r>
            <a:r>
              <a:rPr sz="2968" spc="214" dirty="0">
                <a:solidFill>
                  <a:srgbClr val="023B64"/>
                </a:solidFill>
                <a:latin typeface="+mn-lt"/>
                <a:cs typeface="Tahoma"/>
              </a:rPr>
              <a:t>wiedzą</a:t>
            </a:r>
            <a:r>
              <a:rPr sz="2968" spc="-74" dirty="0">
                <a:solidFill>
                  <a:srgbClr val="023B64"/>
                </a:solidFill>
                <a:latin typeface="+mn-lt"/>
                <a:cs typeface="Tahoma"/>
              </a:rPr>
              <a:t> </a:t>
            </a:r>
            <a:r>
              <a:rPr sz="2968" spc="-91" dirty="0">
                <a:solidFill>
                  <a:srgbClr val="023B64"/>
                </a:solidFill>
                <a:latin typeface="+mn-lt"/>
                <a:cs typeface="Tahoma"/>
              </a:rPr>
              <a:t>i</a:t>
            </a:r>
            <a:r>
              <a:rPr sz="2968" spc="-107" dirty="0">
                <a:solidFill>
                  <a:srgbClr val="023B64"/>
                </a:solidFill>
                <a:latin typeface="+mn-lt"/>
                <a:cs typeface="Tahoma"/>
              </a:rPr>
              <a:t> </a:t>
            </a:r>
            <a:r>
              <a:rPr sz="2968" spc="239" dirty="0">
                <a:solidFill>
                  <a:srgbClr val="023B64"/>
                </a:solidFill>
                <a:latin typeface="+mn-lt"/>
                <a:cs typeface="Tahoma"/>
              </a:rPr>
              <a:t>odpowiednim</a:t>
            </a:r>
            <a:endParaRPr sz="2968" dirty="0">
              <a:solidFill>
                <a:srgbClr val="023B64"/>
              </a:solidFill>
              <a:latin typeface="+mn-lt"/>
              <a:cs typeface="Tahoma"/>
            </a:endParaRPr>
          </a:p>
          <a:p>
            <a:pPr marL="20942"/>
            <a:r>
              <a:rPr sz="2968" spc="214" dirty="0">
                <a:solidFill>
                  <a:srgbClr val="023B64"/>
                </a:solidFill>
                <a:latin typeface="+mn-lt"/>
                <a:cs typeface="Tahoma"/>
              </a:rPr>
              <a:t>doświadczeniem</a:t>
            </a:r>
            <a:r>
              <a:rPr sz="2968" spc="-82" dirty="0">
                <a:solidFill>
                  <a:srgbClr val="023B64"/>
                </a:solidFill>
                <a:latin typeface="+mn-lt"/>
                <a:cs typeface="Tahoma"/>
              </a:rPr>
              <a:t> </a:t>
            </a:r>
            <a:r>
              <a:rPr sz="2968" spc="264" dirty="0">
                <a:solidFill>
                  <a:srgbClr val="023B64"/>
                </a:solidFill>
                <a:latin typeface="+mn-lt"/>
                <a:cs typeface="Tahoma"/>
              </a:rPr>
              <a:t>w</a:t>
            </a:r>
            <a:r>
              <a:rPr sz="2968" spc="-91" dirty="0">
                <a:solidFill>
                  <a:srgbClr val="023B64"/>
                </a:solidFill>
                <a:latin typeface="+mn-lt"/>
                <a:cs typeface="Tahoma"/>
              </a:rPr>
              <a:t> </a:t>
            </a:r>
            <a:r>
              <a:rPr sz="2968" spc="256" dirty="0">
                <a:solidFill>
                  <a:srgbClr val="023B64"/>
                </a:solidFill>
                <a:latin typeface="+mn-lt"/>
                <a:cs typeface="Tahoma"/>
              </a:rPr>
              <a:t>tematyce</a:t>
            </a:r>
            <a:r>
              <a:rPr sz="2968" spc="-49" dirty="0">
                <a:solidFill>
                  <a:srgbClr val="023B64"/>
                </a:solidFill>
                <a:latin typeface="+mn-lt"/>
                <a:cs typeface="Tahoma"/>
              </a:rPr>
              <a:t> </a:t>
            </a:r>
            <a:r>
              <a:rPr sz="2968" spc="124" dirty="0">
                <a:solidFill>
                  <a:srgbClr val="023B64"/>
                </a:solidFill>
                <a:latin typeface="+mn-lt"/>
                <a:cs typeface="Tahoma"/>
              </a:rPr>
              <a:t>projektu?</a:t>
            </a:r>
            <a:endParaRPr sz="2968" dirty="0">
              <a:solidFill>
                <a:srgbClr val="023B64"/>
              </a:solidFill>
              <a:latin typeface="+mn-lt"/>
              <a:cs typeface="Tahoma"/>
            </a:endParaRPr>
          </a:p>
        </p:txBody>
      </p:sp>
      <p:sp>
        <p:nvSpPr>
          <p:cNvPr id="3" name="object 3"/>
          <p:cNvSpPr txBox="1">
            <a:spLocks noGrp="1"/>
          </p:cNvSpPr>
          <p:nvPr>
            <p:ph type="title"/>
          </p:nvPr>
        </p:nvSpPr>
        <p:spPr>
          <a:xfrm>
            <a:off x="3575050" y="239575"/>
            <a:ext cx="13893851" cy="833228"/>
          </a:xfrm>
          <a:prstGeom prst="rect">
            <a:avLst/>
          </a:prstGeom>
        </p:spPr>
        <p:txBody>
          <a:bodyPr vert="horz" wrap="square" lIns="0" tIns="20942" rIns="0" bIns="0" rtlCol="0" anchor="ctr">
            <a:spAutoFit/>
          </a:bodyPr>
          <a:lstStyle/>
          <a:p>
            <a:pPr marL="20942">
              <a:spcBef>
                <a:spcPts val="165"/>
              </a:spcBef>
            </a:pPr>
            <a:r>
              <a:rPr sz="5277" spc="404" dirty="0">
                <a:solidFill>
                  <a:srgbClr val="C00000"/>
                </a:solidFill>
                <a:latin typeface="+mn-lt"/>
              </a:rPr>
              <a:t>Czy</a:t>
            </a:r>
            <a:r>
              <a:rPr sz="5277" spc="-214" dirty="0">
                <a:solidFill>
                  <a:srgbClr val="C00000"/>
                </a:solidFill>
                <a:latin typeface="+mn-lt"/>
              </a:rPr>
              <a:t> </a:t>
            </a:r>
            <a:r>
              <a:rPr sz="5277" spc="503" dirty="0">
                <a:solidFill>
                  <a:srgbClr val="C00000"/>
                </a:solidFill>
                <a:latin typeface="+mn-lt"/>
              </a:rPr>
              <a:t>mamy</a:t>
            </a:r>
            <a:r>
              <a:rPr sz="5277" spc="-206" dirty="0">
                <a:solidFill>
                  <a:srgbClr val="C00000"/>
                </a:solidFill>
                <a:latin typeface="+mn-lt"/>
              </a:rPr>
              <a:t> </a:t>
            </a:r>
            <a:r>
              <a:rPr sz="5277" spc="223" dirty="0">
                <a:solidFill>
                  <a:srgbClr val="C00000"/>
                </a:solidFill>
                <a:latin typeface="+mn-lt"/>
              </a:rPr>
              <a:t>konsorcjum</a:t>
            </a:r>
            <a:r>
              <a:rPr sz="5277" spc="-206" dirty="0">
                <a:solidFill>
                  <a:srgbClr val="C00000"/>
                </a:solidFill>
                <a:latin typeface="+mn-lt"/>
              </a:rPr>
              <a:t> </a:t>
            </a:r>
            <a:r>
              <a:rPr sz="5277" spc="322" dirty="0">
                <a:solidFill>
                  <a:srgbClr val="C00000"/>
                </a:solidFill>
                <a:latin typeface="+mn-lt"/>
              </a:rPr>
              <a:t>projektowe?</a:t>
            </a:r>
            <a:endParaRPr sz="5277" dirty="0">
              <a:solidFill>
                <a:srgbClr val="C00000"/>
              </a:solidFill>
              <a:latin typeface="+mn-lt"/>
            </a:endParaRPr>
          </a:p>
        </p:txBody>
      </p:sp>
      <p:pic>
        <p:nvPicPr>
          <p:cNvPr id="4" name="object 4"/>
          <p:cNvPicPr/>
          <p:nvPr/>
        </p:nvPicPr>
        <p:blipFill>
          <a:blip r:embed="rId2" cstate="print"/>
          <a:stretch>
            <a:fillRect/>
          </a:stretch>
        </p:blipFill>
        <p:spPr>
          <a:xfrm>
            <a:off x="12472080" y="1231772"/>
            <a:ext cx="7302814" cy="8106978"/>
          </a:xfrm>
          <a:prstGeom prst="rect">
            <a:avLst/>
          </a:prstGeom>
        </p:spPr>
      </p:pic>
    </p:spTree>
    <p:extLst>
      <p:ext uri="{BB962C8B-B14F-4D97-AF65-F5344CB8AC3E}">
        <p14:creationId xmlns:p14="http://schemas.microsoft.com/office/powerpoint/2010/main" val="250439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95050" y="244476"/>
            <a:ext cx="8305800" cy="1219200"/>
          </a:xfrm>
        </p:spPr>
        <p:txBody>
          <a:bodyPr>
            <a:normAutofit/>
          </a:bodyPr>
          <a:lstStyle/>
          <a:p>
            <a:r>
              <a:rPr lang="pl-PL" dirty="0">
                <a:solidFill>
                  <a:srgbClr val="C00000"/>
                </a:solidFill>
              </a:rPr>
              <a:t>Poszukiwanie partnerów</a:t>
            </a:r>
          </a:p>
        </p:txBody>
      </p:sp>
      <p:pic>
        <p:nvPicPr>
          <p:cNvPr id="4" name="Obraz 3"/>
          <p:cNvPicPr>
            <a:picLocks noChangeAspect="1"/>
          </p:cNvPicPr>
          <p:nvPr/>
        </p:nvPicPr>
        <p:blipFill rotWithShape="1">
          <a:blip r:embed="rId2"/>
          <a:srcRect t="20895" r="1741" b="46513"/>
          <a:stretch/>
        </p:blipFill>
        <p:spPr>
          <a:xfrm>
            <a:off x="305985" y="1844675"/>
            <a:ext cx="19194865" cy="3581400"/>
          </a:xfrm>
          <a:prstGeom prst="rect">
            <a:avLst/>
          </a:prstGeom>
        </p:spPr>
      </p:pic>
      <p:pic>
        <p:nvPicPr>
          <p:cNvPr id="6" name="Obraz 5"/>
          <p:cNvPicPr>
            <a:picLocks noChangeAspect="1"/>
          </p:cNvPicPr>
          <p:nvPr/>
        </p:nvPicPr>
        <p:blipFill rotWithShape="1">
          <a:blip r:embed="rId3"/>
          <a:srcRect l="17882" t="20895" r="62952" b="64290"/>
          <a:stretch/>
        </p:blipFill>
        <p:spPr>
          <a:xfrm>
            <a:off x="149817" y="5578475"/>
            <a:ext cx="3505200" cy="1524001"/>
          </a:xfrm>
          <a:prstGeom prst="rect">
            <a:avLst/>
          </a:prstGeom>
        </p:spPr>
      </p:pic>
      <p:pic>
        <p:nvPicPr>
          <p:cNvPr id="7" name="Obraz 6"/>
          <p:cNvPicPr>
            <a:picLocks noChangeAspect="1"/>
          </p:cNvPicPr>
          <p:nvPr/>
        </p:nvPicPr>
        <p:blipFill rotWithShape="1">
          <a:blip r:embed="rId4"/>
          <a:srcRect l="24549" t="38673" r="2118" b="16883"/>
          <a:stretch/>
        </p:blipFill>
        <p:spPr>
          <a:xfrm>
            <a:off x="3679147" y="5657734"/>
            <a:ext cx="14208760" cy="4843896"/>
          </a:xfrm>
          <a:prstGeom prst="rect">
            <a:avLst/>
          </a:prstGeom>
        </p:spPr>
      </p:pic>
      <p:sp>
        <p:nvSpPr>
          <p:cNvPr id="3" name="Symbol zastępczy tekstu 2"/>
          <p:cNvSpPr>
            <a:spLocks noGrp="1"/>
          </p:cNvSpPr>
          <p:nvPr>
            <p:ph type="body" idx="1"/>
          </p:nvPr>
        </p:nvSpPr>
        <p:spPr>
          <a:xfrm>
            <a:off x="3498850" y="5426075"/>
            <a:ext cx="16002000" cy="5715000"/>
          </a:xfrm>
        </p:spPr>
        <p:txBody>
          <a:bodyPr/>
          <a:lstStyle/>
          <a:p>
            <a:endParaRPr lang="pl-PL" dirty="0"/>
          </a:p>
        </p:txBody>
      </p:sp>
      <p:sp>
        <p:nvSpPr>
          <p:cNvPr id="5" name="Prostokąt zaokrąglony 4"/>
          <p:cNvSpPr/>
          <p:nvPr/>
        </p:nvSpPr>
        <p:spPr>
          <a:xfrm>
            <a:off x="305985" y="4968875"/>
            <a:ext cx="3192865" cy="609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5764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32850" y="168275"/>
            <a:ext cx="10515600" cy="1371599"/>
          </a:xfrm>
        </p:spPr>
        <p:txBody>
          <a:bodyPr>
            <a:normAutofit fontScale="90000"/>
          </a:bodyPr>
          <a:lstStyle/>
          <a:p>
            <a:r>
              <a:rPr lang="pl-PL" dirty="0">
                <a:solidFill>
                  <a:srgbClr val="C00000"/>
                </a:solidFill>
              </a:rPr>
              <a:t>Poszukiwanie partnerów </a:t>
            </a:r>
            <a:br>
              <a:rPr lang="pl-PL" dirty="0">
                <a:solidFill>
                  <a:srgbClr val="C00000"/>
                </a:solidFill>
              </a:rPr>
            </a:br>
            <a:r>
              <a:rPr lang="pl-PL" dirty="0">
                <a:solidFill>
                  <a:srgbClr val="C00000"/>
                </a:solidFill>
              </a:rPr>
              <a:t>https://cordis.europa.eu/projects/en</a:t>
            </a:r>
          </a:p>
        </p:txBody>
      </p:sp>
      <p:pic>
        <p:nvPicPr>
          <p:cNvPr id="4" name="Obraz 3"/>
          <p:cNvPicPr>
            <a:picLocks noChangeAspect="1"/>
          </p:cNvPicPr>
          <p:nvPr/>
        </p:nvPicPr>
        <p:blipFill rotWithShape="1">
          <a:blip r:embed="rId2"/>
          <a:srcRect l="22500" t="8888" r="25000" b="36297"/>
          <a:stretch/>
        </p:blipFill>
        <p:spPr>
          <a:xfrm>
            <a:off x="222250" y="1539874"/>
            <a:ext cx="9601200" cy="5638801"/>
          </a:xfrm>
          <a:prstGeom prst="rect">
            <a:avLst/>
          </a:prstGeom>
        </p:spPr>
      </p:pic>
      <p:sp>
        <p:nvSpPr>
          <p:cNvPr id="3" name="Symbol zastępczy tekstu 2"/>
          <p:cNvSpPr>
            <a:spLocks noGrp="1"/>
          </p:cNvSpPr>
          <p:nvPr>
            <p:ph type="body" idx="1"/>
          </p:nvPr>
        </p:nvSpPr>
        <p:spPr>
          <a:xfrm>
            <a:off x="527050" y="1920875"/>
            <a:ext cx="18246725" cy="430887"/>
          </a:xfrm>
        </p:spPr>
        <p:txBody>
          <a:bodyPr/>
          <a:lstStyle/>
          <a:p>
            <a:endParaRPr lang="pl-PL" dirty="0"/>
          </a:p>
        </p:txBody>
      </p:sp>
      <p:pic>
        <p:nvPicPr>
          <p:cNvPr id="5" name="Obraz 4"/>
          <p:cNvPicPr>
            <a:picLocks noChangeAspect="1"/>
          </p:cNvPicPr>
          <p:nvPr/>
        </p:nvPicPr>
        <p:blipFill rotWithShape="1">
          <a:blip r:embed="rId3"/>
          <a:srcRect l="22500" t="8518" r="38750" b="7037"/>
          <a:stretch/>
        </p:blipFill>
        <p:spPr>
          <a:xfrm>
            <a:off x="10547350" y="1768475"/>
            <a:ext cx="7086600" cy="8686800"/>
          </a:xfrm>
          <a:prstGeom prst="rect">
            <a:avLst/>
          </a:prstGeom>
        </p:spPr>
      </p:pic>
    </p:spTree>
    <p:extLst>
      <p:ext uri="{BB962C8B-B14F-4D97-AF65-F5344CB8AC3E}">
        <p14:creationId xmlns:p14="http://schemas.microsoft.com/office/powerpoint/2010/main" val="22537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23250" y="625475"/>
            <a:ext cx="11049000" cy="1066800"/>
          </a:xfrm>
        </p:spPr>
        <p:txBody>
          <a:bodyPr>
            <a:normAutofit fontScale="90000"/>
          </a:bodyPr>
          <a:lstStyle/>
          <a:p>
            <a:r>
              <a:rPr lang="pl-PL" dirty="0">
                <a:solidFill>
                  <a:srgbClr val="C00000"/>
                </a:solidFill>
              </a:rPr>
              <a:t>Udział instytucji w projektach europejskich</a:t>
            </a:r>
          </a:p>
        </p:txBody>
      </p:sp>
      <p:sp>
        <p:nvSpPr>
          <p:cNvPr id="3" name="Symbol zastępczy tekstu 2"/>
          <p:cNvSpPr>
            <a:spLocks noGrp="1"/>
          </p:cNvSpPr>
          <p:nvPr>
            <p:ph type="body" idx="1"/>
          </p:nvPr>
        </p:nvSpPr>
        <p:spPr/>
        <p:txBody>
          <a:bodyPr/>
          <a:lstStyle/>
          <a:p>
            <a:endParaRPr lang="pl-PL"/>
          </a:p>
        </p:txBody>
      </p:sp>
      <p:pic>
        <p:nvPicPr>
          <p:cNvPr id="4" name="Obraz 3"/>
          <p:cNvPicPr>
            <a:picLocks noChangeAspect="1"/>
          </p:cNvPicPr>
          <p:nvPr/>
        </p:nvPicPr>
        <p:blipFill rotWithShape="1">
          <a:blip r:embed="rId2"/>
          <a:srcRect t="9259" r="59167" b="52963"/>
          <a:stretch/>
        </p:blipFill>
        <p:spPr>
          <a:xfrm>
            <a:off x="908050" y="1463675"/>
            <a:ext cx="7467600" cy="3886200"/>
          </a:xfrm>
          <a:prstGeom prst="rect">
            <a:avLst/>
          </a:prstGeom>
        </p:spPr>
      </p:pic>
      <p:sp>
        <p:nvSpPr>
          <p:cNvPr id="5" name="Prostokąt zaokrąglony 4"/>
          <p:cNvSpPr/>
          <p:nvPr/>
        </p:nvSpPr>
        <p:spPr>
          <a:xfrm>
            <a:off x="1517650" y="3444875"/>
            <a:ext cx="1981200" cy="685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rotWithShape="1">
          <a:blip r:embed="rId3"/>
          <a:srcRect l="16666" t="20144" r="14167" b="9259"/>
          <a:stretch/>
        </p:blipFill>
        <p:spPr>
          <a:xfrm>
            <a:off x="6873301" y="2769287"/>
            <a:ext cx="12856149" cy="7381187"/>
          </a:xfrm>
          <a:prstGeom prst="rect">
            <a:avLst/>
          </a:prstGeom>
        </p:spPr>
      </p:pic>
    </p:spTree>
    <p:extLst>
      <p:ext uri="{BB962C8B-B14F-4D97-AF65-F5344CB8AC3E}">
        <p14:creationId xmlns:p14="http://schemas.microsoft.com/office/powerpoint/2010/main" val="367298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noChangeArrowheads="1"/>
          </p:cNvSpPr>
          <p:nvPr>
            <p:ph type="title"/>
          </p:nvPr>
        </p:nvSpPr>
        <p:spPr>
          <a:xfrm>
            <a:off x="3231016" y="602474"/>
            <a:ext cx="15490926" cy="1638095"/>
          </a:xfrm>
        </p:spPr>
        <p:txBody>
          <a:bodyPr>
            <a:normAutofit fontScale="90000"/>
          </a:bodyPr>
          <a:lstStyle/>
          <a:p>
            <a:r>
              <a:rPr lang="pl-PL" altLang="pl-PL" sz="5275" dirty="0">
                <a:solidFill>
                  <a:srgbClr val="C00000"/>
                </a:solidFill>
              </a:rPr>
              <a:t>               Przygotowanie projektu: zadania  koordynatora</a:t>
            </a:r>
          </a:p>
        </p:txBody>
      </p:sp>
      <p:graphicFrame>
        <p:nvGraphicFramePr>
          <p:cNvPr id="2" name="Symbol zastępczy zawartości 1">
            <a:extLst>
              <a:ext uri="{FF2B5EF4-FFF2-40B4-BE49-F238E27FC236}">
                <a16:creationId xmlns:a16="http://schemas.microsoft.com/office/drawing/2014/main" id="{F62F00CB-3875-4245-9E84-8F26F8D2CB6A}"/>
              </a:ext>
            </a:extLst>
          </p:cNvPr>
          <p:cNvGraphicFramePr>
            <a:graphicFrameLocks noGrp="1"/>
          </p:cNvGraphicFramePr>
          <p:nvPr>
            <p:ph idx="1"/>
          </p:nvPr>
        </p:nvGraphicFramePr>
        <p:xfrm>
          <a:off x="1007997" y="2647569"/>
          <a:ext cx="18077641" cy="743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52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noChangeArrowheads="1"/>
          </p:cNvSpPr>
          <p:nvPr>
            <p:ph type="title"/>
          </p:nvPr>
        </p:nvSpPr>
        <p:spPr>
          <a:xfrm>
            <a:off x="1608326" y="230158"/>
            <a:ext cx="18007532" cy="1364206"/>
          </a:xfrm>
        </p:spPr>
        <p:txBody>
          <a:bodyPr/>
          <a:lstStyle/>
          <a:p>
            <a:r>
              <a:rPr lang="pl-PL" altLang="pl-PL" sz="5275" dirty="0">
                <a:solidFill>
                  <a:srgbClr val="C00000"/>
                </a:solidFill>
              </a:rPr>
              <a:t>                           Przygotowanie projektu: zadania partnera </a:t>
            </a:r>
          </a:p>
        </p:txBody>
      </p:sp>
      <p:graphicFrame>
        <p:nvGraphicFramePr>
          <p:cNvPr id="2" name="Symbol zastępczy zawartości 1">
            <a:extLst>
              <a:ext uri="{FF2B5EF4-FFF2-40B4-BE49-F238E27FC236}">
                <a16:creationId xmlns:a16="http://schemas.microsoft.com/office/drawing/2014/main" id="{F62F00CB-3875-4245-9E84-8F26F8D2CB6A}"/>
              </a:ext>
            </a:extLst>
          </p:cNvPr>
          <p:cNvGraphicFramePr>
            <a:graphicFrameLocks noGrp="1"/>
          </p:cNvGraphicFramePr>
          <p:nvPr>
            <p:ph idx="1"/>
          </p:nvPr>
        </p:nvGraphicFramePr>
        <p:xfrm>
          <a:off x="872464" y="2647567"/>
          <a:ext cx="18213174" cy="7438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281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1649" y="294361"/>
            <a:ext cx="8112125" cy="788315"/>
          </a:xfrm>
        </p:spPr>
        <p:txBody>
          <a:bodyPr>
            <a:normAutofit fontScale="90000"/>
          </a:bodyPr>
          <a:lstStyle/>
          <a:p>
            <a:r>
              <a:rPr lang="pl-PL" dirty="0">
                <a:solidFill>
                  <a:srgbClr val="C00000"/>
                </a:solidFill>
              </a:rPr>
              <a:t>Dokumenty konkursowe</a:t>
            </a:r>
          </a:p>
        </p:txBody>
      </p:sp>
      <p:pic>
        <p:nvPicPr>
          <p:cNvPr id="4" name="Obraz 3"/>
          <p:cNvPicPr>
            <a:picLocks noChangeAspect="1"/>
          </p:cNvPicPr>
          <p:nvPr/>
        </p:nvPicPr>
        <p:blipFill rotWithShape="1">
          <a:blip r:embed="rId2"/>
          <a:srcRect t="23058" b="41477"/>
          <a:stretch/>
        </p:blipFill>
        <p:spPr>
          <a:xfrm>
            <a:off x="716821" y="1539875"/>
            <a:ext cx="18288000" cy="3657601"/>
          </a:xfrm>
          <a:prstGeom prst="rect">
            <a:avLst/>
          </a:prstGeom>
        </p:spPr>
      </p:pic>
      <p:sp>
        <p:nvSpPr>
          <p:cNvPr id="3" name="Symbol zastępczy tekstu 2"/>
          <p:cNvSpPr>
            <a:spLocks noGrp="1"/>
          </p:cNvSpPr>
          <p:nvPr>
            <p:ph type="body" idx="1"/>
          </p:nvPr>
        </p:nvSpPr>
        <p:spPr/>
        <p:txBody>
          <a:bodyPr/>
          <a:lstStyle/>
          <a:p>
            <a:endParaRPr lang="pl-PL" dirty="0"/>
          </a:p>
        </p:txBody>
      </p:sp>
      <p:sp>
        <p:nvSpPr>
          <p:cNvPr id="5" name="Owal 4"/>
          <p:cNvSpPr/>
          <p:nvPr/>
        </p:nvSpPr>
        <p:spPr>
          <a:xfrm>
            <a:off x="716821" y="4816475"/>
            <a:ext cx="2172429" cy="381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rotWithShape="1">
          <a:blip r:embed="rId3"/>
          <a:srcRect l="15417" t="21111" r="50833" b="4814"/>
          <a:stretch/>
        </p:blipFill>
        <p:spPr>
          <a:xfrm>
            <a:off x="7353236" y="1235075"/>
            <a:ext cx="8445628" cy="10426701"/>
          </a:xfrm>
          <a:prstGeom prst="rect">
            <a:avLst/>
          </a:prstGeom>
        </p:spPr>
      </p:pic>
      <p:sp>
        <p:nvSpPr>
          <p:cNvPr id="8" name="Prostokąt zaokrąglony 7"/>
          <p:cNvSpPr/>
          <p:nvPr/>
        </p:nvSpPr>
        <p:spPr>
          <a:xfrm>
            <a:off x="11423650" y="2759075"/>
            <a:ext cx="35814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75000"/>
                  </a:schemeClr>
                </a:solidFill>
              </a:rPr>
              <a:t>Wniosek</a:t>
            </a:r>
          </a:p>
        </p:txBody>
      </p:sp>
      <p:sp>
        <p:nvSpPr>
          <p:cNvPr id="9" name="Prostokąt zaokrąglony 8"/>
          <p:cNvSpPr/>
          <p:nvPr/>
        </p:nvSpPr>
        <p:spPr>
          <a:xfrm>
            <a:off x="11296130" y="3673474"/>
            <a:ext cx="3733800" cy="4572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75000"/>
                  </a:schemeClr>
                </a:solidFill>
              </a:rPr>
              <a:t>Formularz oceny wniosku </a:t>
            </a:r>
          </a:p>
        </p:txBody>
      </p:sp>
      <p:sp>
        <p:nvSpPr>
          <p:cNvPr id="10" name="Prostokąt zaokrąglony 9"/>
          <p:cNvSpPr/>
          <p:nvPr/>
        </p:nvSpPr>
        <p:spPr>
          <a:xfrm>
            <a:off x="10890250" y="4614186"/>
            <a:ext cx="4215880" cy="4572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75000"/>
                  </a:schemeClr>
                </a:solidFill>
              </a:rPr>
              <a:t>Umowa grantowa </a:t>
            </a:r>
          </a:p>
        </p:txBody>
      </p:sp>
    </p:spTree>
    <p:extLst>
      <p:ext uri="{BB962C8B-B14F-4D97-AF65-F5344CB8AC3E}">
        <p14:creationId xmlns:p14="http://schemas.microsoft.com/office/powerpoint/2010/main" val="59486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94650" y="168275"/>
            <a:ext cx="11887200" cy="1447800"/>
          </a:xfrm>
        </p:spPr>
        <p:txBody>
          <a:bodyPr/>
          <a:lstStyle/>
          <a:p>
            <a:pPr algn="r">
              <a:defRPr/>
            </a:pPr>
            <a:r>
              <a:rPr lang="pl-PL" dirty="0">
                <a:solidFill>
                  <a:srgbClr val="C00000"/>
                </a:solidFill>
                <a:latin typeface="+mn-lt"/>
              </a:rPr>
              <a:t>Wniosek projektowy </a:t>
            </a:r>
          </a:p>
        </p:txBody>
      </p:sp>
      <p:sp>
        <p:nvSpPr>
          <p:cNvPr id="3" name="Symbol zastępczy zawartości 2"/>
          <p:cNvSpPr>
            <a:spLocks noGrp="1"/>
          </p:cNvSpPr>
          <p:nvPr>
            <p:ph sz="half" idx="2"/>
          </p:nvPr>
        </p:nvSpPr>
        <p:spPr>
          <a:xfrm>
            <a:off x="1004341" y="2601913"/>
            <a:ext cx="8742909" cy="6598730"/>
          </a:xfrm>
        </p:spPr>
        <p:txBody>
          <a:bodyPr/>
          <a:lstStyle/>
          <a:p>
            <a:pPr>
              <a:defRPr/>
            </a:pPr>
            <a:r>
              <a:rPr lang="pl-PL" u="sng" dirty="0">
                <a:solidFill>
                  <a:srgbClr val="023B64"/>
                </a:solidFill>
                <a:latin typeface="+mn-lt"/>
              </a:rPr>
              <a:t>Część A (administracyjna)</a:t>
            </a:r>
            <a:endParaRPr lang="pl-PL" dirty="0">
              <a:solidFill>
                <a:srgbClr val="023B64"/>
              </a:solidFill>
              <a:latin typeface="+mn-lt"/>
            </a:endParaRPr>
          </a:p>
          <a:p>
            <a:pPr marL="457200" indent="-457200">
              <a:buFont typeface="Calibri" panose="020F0502020204030204" pitchFamily="34" charset="0"/>
              <a:buChar char="•"/>
              <a:defRPr/>
            </a:pPr>
            <a:r>
              <a:rPr lang="pl-PL" dirty="0">
                <a:solidFill>
                  <a:srgbClr val="023B64"/>
                </a:solidFill>
                <a:latin typeface="+mn-lt"/>
              </a:rPr>
              <a:t>on-line </a:t>
            </a:r>
          </a:p>
          <a:p>
            <a:pPr marL="457200" indent="-457200">
              <a:buFont typeface="Calibri" panose="020F0502020204030204" pitchFamily="34" charset="0"/>
              <a:buChar char="•"/>
              <a:defRPr/>
            </a:pPr>
            <a:r>
              <a:rPr lang="pl-PL" dirty="0">
                <a:solidFill>
                  <a:srgbClr val="023B64"/>
                </a:solidFill>
                <a:latin typeface="+mn-lt"/>
              </a:rPr>
              <a:t>ogólne informacje o projekcie: tytuł, akronim, abstrakt</a:t>
            </a:r>
          </a:p>
          <a:p>
            <a:pPr marL="457200" indent="-457200">
              <a:buFont typeface="Calibri" panose="020F0502020204030204" pitchFamily="34" charset="0"/>
              <a:buChar char="•"/>
              <a:defRPr/>
            </a:pPr>
            <a:r>
              <a:rPr lang="pl-PL" dirty="0">
                <a:solidFill>
                  <a:srgbClr val="023B64"/>
                </a:solidFill>
                <a:latin typeface="+mn-lt"/>
              </a:rPr>
              <a:t>formularze wypełniana przez wszystkich partnerów  (informacje o instytucji, naukowcy zaangażowani w projekt)</a:t>
            </a:r>
          </a:p>
          <a:p>
            <a:pPr marL="457200" indent="-457200">
              <a:buFont typeface="Calibri" panose="020F0502020204030204" pitchFamily="34" charset="0"/>
              <a:buChar char="•"/>
              <a:defRPr/>
            </a:pPr>
            <a:r>
              <a:rPr lang="pl-PL" dirty="0">
                <a:solidFill>
                  <a:srgbClr val="023B64"/>
                </a:solidFill>
                <a:latin typeface="+mn-lt"/>
              </a:rPr>
              <a:t>budżet projektu  </a:t>
            </a:r>
          </a:p>
          <a:p>
            <a:pPr marL="457200" indent="-457200">
              <a:buFont typeface="Calibri" panose="020F0502020204030204" pitchFamily="34" charset="0"/>
              <a:buChar char="•"/>
              <a:defRPr/>
            </a:pPr>
            <a:endParaRPr lang="pl-PL" dirty="0">
              <a:solidFill>
                <a:srgbClr val="023B64"/>
              </a:solidFill>
              <a:latin typeface="+mn-lt"/>
            </a:endParaRPr>
          </a:p>
          <a:p>
            <a:pPr marL="457200" indent="-457200">
              <a:buFont typeface="Calibri" panose="020F0502020204030204" pitchFamily="34" charset="0"/>
              <a:buChar char="•"/>
              <a:defRPr/>
            </a:pPr>
            <a:endParaRPr lang="pl-PL" dirty="0">
              <a:solidFill>
                <a:srgbClr val="023B64"/>
              </a:solidFill>
              <a:latin typeface="+mn-lt"/>
            </a:endParaRPr>
          </a:p>
          <a:p>
            <a:pPr>
              <a:defRPr/>
            </a:pPr>
            <a:r>
              <a:rPr lang="pl-PL" dirty="0">
                <a:solidFill>
                  <a:srgbClr val="023B64"/>
                </a:solidFill>
                <a:latin typeface="+mn-lt"/>
              </a:rPr>
              <a:t>Dodatkowo: </a:t>
            </a:r>
            <a:r>
              <a:rPr lang="pl-PL" b="1" dirty="0">
                <a:solidFill>
                  <a:srgbClr val="023B64"/>
                </a:solidFill>
                <a:latin typeface="+mn-lt"/>
              </a:rPr>
              <a:t>W przypadku LUMP SUM – budżet projektu w Excelu </a:t>
            </a:r>
          </a:p>
        </p:txBody>
      </p:sp>
      <p:sp>
        <p:nvSpPr>
          <p:cNvPr id="64516" name="Symbol zastępczy zawartości 3"/>
          <p:cNvSpPr>
            <a:spLocks noGrp="1"/>
          </p:cNvSpPr>
          <p:nvPr>
            <p:ph sz="half" idx="3"/>
          </p:nvPr>
        </p:nvSpPr>
        <p:spPr>
          <a:xfrm>
            <a:off x="10353675" y="2601913"/>
            <a:ext cx="8745538" cy="5712333"/>
          </a:xfrm>
        </p:spPr>
        <p:txBody>
          <a:bodyPr/>
          <a:lstStyle/>
          <a:p>
            <a:r>
              <a:rPr lang="pl-PL" altLang="pl-PL" u="sng" dirty="0">
                <a:solidFill>
                  <a:srgbClr val="023B64"/>
                </a:solidFill>
                <a:latin typeface="+mn-lt"/>
              </a:rPr>
              <a:t>Część B (merytoryczna) </a:t>
            </a:r>
            <a:endParaRPr lang="pl-PL" altLang="pl-PL" dirty="0">
              <a:solidFill>
                <a:srgbClr val="023B64"/>
              </a:solidFill>
              <a:latin typeface="+mn-lt"/>
            </a:endParaRPr>
          </a:p>
          <a:p>
            <a:r>
              <a:rPr lang="pl-PL" altLang="pl-PL" dirty="0">
                <a:solidFill>
                  <a:srgbClr val="023B64"/>
                </a:solidFill>
                <a:latin typeface="+mn-lt"/>
              </a:rPr>
              <a:t>• część opisowa, zawiera trzy sekcje, z</a:t>
            </a:r>
          </a:p>
          <a:p>
            <a:r>
              <a:rPr lang="pl-PL" altLang="pl-PL" dirty="0">
                <a:solidFill>
                  <a:srgbClr val="023B64"/>
                </a:solidFill>
                <a:latin typeface="+mn-lt"/>
              </a:rPr>
              <a:t>których każda odpowiada kryterium</a:t>
            </a:r>
          </a:p>
          <a:p>
            <a:r>
              <a:rPr lang="pl-PL" altLang="pl-PL" dirty="0">
                <a:solidFill>
                  <a:srgbClr val="023B64"/>
                </a:solidFill>
                <a:latin typeface="+mn-lt"/>
              </a:rPr>
              <a:t>oceny;</a:t>
            </a:r>
          </a:p>
          <a:p>
            <a:r>
              <a:rPr lang="pl-PL" altLang="pl-PL" dirty="0">
                <a:solidFill>
                  <a:srgbClr val="023B64"/>
                </a:solidFill>
                <a:latin typeface="+mn-lt"/>
              </a:rPr>
              <a:t>• wypełniana zgodnie ze wzorem pobranym z Portalu </a:t>
            </a:r>
            <a:r>
              <a:rPr lang="pl-PL" altLang="pl-PL" dirty="0" err="1">
                <a:solidFill>
                  <a:srgbClr val="023B64"/>
                </a:solidFill>
                <a:latin typeface="+mn-lt"/>
              </a:rPr>
              <a:t>Funding&amp;Tenders</a:t>
            </a:r>
            <a:r>
              <a:rPr lang="pl-PL" altLang="pl-PL" dirty="0">
                <a:solidFill>
                  <a:srgbClr val="023B64"/>
                </a:solidFill>
                <a:latin typeface="+mn-lt"/>
              </a:rPr>
              <a:t> dla danego konkursu;</a:t>
            </a:r>
          </a:p>
          <a:p>
            <a:r>
              <a:rPr lang="pl-PL" altLang="pl-PL" dirty="0">
                <a:solidFill>
                  <a:srgbClr val="023B64"/>
                </a:solidFill>
                <a:latin typeface="+mn-lt"/>
              </a:rPr>
              <a:t>• musi zostać załączona przez Portal</a:t>
            </a:r>
          </a:p>
          <a:p>
            <a:r>
              <a:rPr lang="pl-PL" altLang="pl-PL" dirty="0" err="1">
                <a:solidFill>
                  <a:srgbClr val="023B64"/>
                </a:solidFill>
                <a:latin typeface="+mn-lt"/>
              </a:rPr>
              <a:t>Funding&amp;Tenders</a:t>
            </a:r>
            <a:r>
              <a:rPr lang="pl-PL" altLang="pl-PL" dirty="0">
                <a:solidFill>
                  <a:srgbClr val="023B64"/>
                </a:solidFill>
                <a:latin typeface="+mn-lt"/>
              </a:rPr>
              <a:t> jako dokument w formacie PDF.</a:t>
            </a:r>
          </a:p>
          <a:p>
            <a:endParaRPr lang="pl-PL" altLang="pl-PL" dirty="0">
              <a:solidFill>
                <a:srgbClr val="023B64"/>
              </a:solidFill>
            </a:endParaRPr>
          </a:p>
          <a:p>
            <a:endParaRPr lang="pl-PL" altLang="pl-PL" dirty="0">
              <a:solidFill>
                <a:srgbClr val="023B64"/>
              </a:solidFill>
            </a:endParaRPr>
          </a:p>
        </p:txBody>
      </p:sp>
    </p:spTree>
    <p:extLst>
      <p:ext uri="{BB962C8B-B14F-4D97-AF65-F5344CB8AC3E}">
        <p14:creationId xmlns:p14="http://schemas.microsoft.com/office/powerpoint/2010/main" val="36352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100050" y="396876"/>
            <a:ext cx="6629400" cy="1295400"/>
          </a:xfrm>
        </p:spPr>
        <p:txBody>
          <a:bodyPr>
            <a:normAutofit/>
          </a:bodyPr>
          <a:lstStyle/>
          <a:p>
            <a:r>
              <a:rPr lang="pl-PL" dirty="0">
                <a:solidFill>
                  <a:srgbClr val="C00000"/>
                </a:solidFill>
              </a:rPr>
              <a:t>Analiza konkursu </a:t>
            </a:r>
          </a:p>
        </p:txBody>
      </p:sp>
      <p:pic>
        <p:nvPicPr>
          <p:cNvPr id="4" name="Obraz 3"/>
          <p:cNvPicPr>
            <a:picLocks noChangeAspect="1"/>
          </p:cNvPicPr>
          <p:nvPr/>
        </p:nvPicPr>
        <p:blipFill rotWithShape="1">
          <a:blip r:embed="rId2"/>
          <a:srcRect l="451" t="22883" r="2084" b="14851"/>
          <a:stretch/>
        </p:blipFill>
        <p:spPr>
          <a:xfrm>
            <a:off x="1106475" y="2073275"/>
            <a:ext cx="17667300" cy="6781800"/>
          </a:xfrm>
          <a:prstGeom prst="rect">
            <a:avLst/>
          </a:prstGeom>
        </p:spPr>
      </p:pic>
      <p:sp>
        <p:nvSpPr>
          <p:cNvPr id="3" name="Symbol zastępczy tekstu 2"/>
          <p:cNvSpPr>
            <a:spLocks noGrp="1"/>
          </p:cNvSpPr>
          <p:nvPr>
            <p:ph type="body" idx="1"/>
          </p:nvPr>
        </p:nvSpPr>
        <p:spPr>
          <a:xfrm flipV="1">
            <a:off x="679450" y="1579472"/>
            <a:ext cx="18094325" cy="265203"/>
          </a:xfrm>
        </p:spPr>
        <p:txBody>
          <a:bodyPr/>
          <a:lstStyle/>
          <a:p>
            <a:endParaRPr lang="pl-PL" dirty="0"/>
          </a:p>
        </p:txBody>
      </p:sp>
      <p:sp>
        <p:nvSpPr>
          <p:cNvPr id="5" name="Owal 4"/>
          <p:cNvSpPr/>
          <p:nvPr/>
        </p:nvSpPr>
        <p:spPr>
          <a:xfrm>
            <a:off x="13100050" y="5807075"/>
            <a:ext cx="4191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p:cNvSpPr/>
          <p:nvPr/>
        </p:nvSpPr>
        <p:spPr>
          <a:xfrm>
            <a:off x="14471650" y="424647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13633450" y="3140075"/>
            <a:ext cx="2362200" cy="11063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Możliwość składania wniosku </a:t>
            </a:r>
          </a:p>
        </p:txBody>
      </p:sp>
      <p:cxnSp>
        <p:nvCxnSpPr>
          <p:cNvPr id="10" name="Łącznik prosty 9"/>
          <p:cNvCxnSpPr/>
          <p:nvPr/>
        </p:nvCxnSpPr>
        <p:spPr>
          <a:xfrm>
            <a:off x="1106475" y="2835275"/>
            <a:ext cx="338297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wal 14"/>
          <p:cNvSpPr/>
          <p:nvPr/>
        </p:nvSpPr>
        <p:spPr>
          <a:xfrm>
            <a:off x="3575050" y="5224878"/>
            <a:ext cx="4724400" cy="7345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71339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94650" y="168275"/>
            <a:ext cx="11887200" cy="1447800"/>
          </a:xfrm>
        </p:spPr>
        <p:txBody>
          <a:bodyPr/>
          <a:lstStyle/>
          <a:p>
            <a:pPr algn="r">
              <a:defRPr/>
            </a:pPr>
            <a:r>
              <a:rPr lang="pl-PL" dirty="0">
                <a:solidFill>
                  <a:srgbClr val="C00000"/>
                </a:solidFill>
                <a:latin typeface="+mn-lt"/>
              </a:rPr>
              <a:t>Wniosek projektowy </a:t>
            </a:r>
          </a:p>
        </p:txBody>
      </p:sp>
      <p:pic>
        <p:nvPicPr>
          <p:cNvPr id="6" name="Symbol zastępczy zawartości 5"/>
          <p:cNvPicPr>
            <a:picLocks noGrp="1" noChangeAspect="1"/>
          </p:cNvPicPr>
          <p:nvPr>
            <p:ph sz="half" idx="2"/>
          </p:nvPr>
        </p:nvPicPr>
        <p:blipFill rotWithShape="1">
          <a:blip r:embed="rId2"/>
          <a:srcRect t="31556" r="14083" b="33046"/>
          <a:stretch/>
        </p:blipFill>
        <p:spPr>
          <a:xfrm>
            <a:off x="374650" y="2073275"/>
            <a:ext cx="17426301" cy="4038600"/>
          </a:xfrm>
          <a:prstGeom prst="rect">
            <a:avLst/>
          </a:prstGeom>
        </p:spPr>
      </p:pic>
      <p:pic>
        <p:nvPicPr>
          <p:cNvPr id="8" name="Symbol zastępczy zawartości 7"/>
          <p:cNvPicPr>
            <a:picLocks noGrp="1" noChangeAspect="1"/>
          </p:cNvPicPr>
          <p:nvPr>
            <p:ph sz="half" idx="3"/>
          </p:nvPr>
        </p:nvPicPr>
        <p:blipFill rotWithShape="1">
          <a:blip r:embed="rId3"/>
          <a:srcRect l="15558" t="19149" r="1862" b="51064"/>
          <a:stretch/>
        </p:blipFill>
        <p:spPr>
          <a:xfrm>
            <a:off x="254907" y="6873875"/>
            <a:ext cx="18777857" cy="3810000"/>
          </a:xfrm>
          <a:prstGeom prst="rect">
            <a:avLst/>
          </a:prstGeom>
        </p:spPr>
      </p:pic>
      <p:sp>
        <p:nvSpPr>
          <p:cNvPr id="7" name="Prostokąt zaokrąglony 6"/>
          <p:cNvSpPr/>
          <p:nvPr/>
        </p:nvSpPr>
        <p:spPr>
          <a:xfrm>
            <a:off x="527050" y="5654675"/>
            <a:ext cx="1524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33411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94650" y="168275"/>
            <a:ext cx="11887200" cy="1447800"/>
          </a:xfrm>
        </p:spPr>
        <p:txBody>
          <a:bodyPr/>
          <a:lstStyle/>
          <a:p>
            <a:pPr algn="r">
              <a:defRPr/>
            </a:pPr>
            <a:r>
              <a:rPr lang="pl-PL" dirty="0">
                <a:solidFill>
                  <a:srgbClr val="C00000"/>
                </a:solidFill>
                <a:latin typeface="+mn-lt"/>
              </a:rPr>
              <a:t>Wniosek projektowy </a:t>
            </a:r>
          </a:p>
        </p:txBody>
      </p:sp>
      <p:pic>
        <p:nvPicPr>
          <p:cNvPr id="6" name="Symbol zastępczy zawartości 5"/>
          <p:cNvPicPr>
            <a:picLocks noGrp="1" noChangeAspect="1"/>
          </p:cNvPicPr>
          <p:nvPr>
            <p:ph sz="half" idx="2"/>
          </p:nvPr>
        </p:nvPicPr>
        <p:blipFill rotWithShape="1">
          <a:blip r:embed="rId2"/>
          <a:srcRect t="8274" r="1859" b="4958"/>
          <a:stretch/>
        </p:blipFill>
        <p:spPr>
          <a:xfrm>
            <a:off x="908050" y="1584857"/>
            <a:ext cx="16764000" cy="8337018"/>
          </a:xfrm>
          <a:prstGeom prst="rect">
            <a:avLst/>
          </a:prstGeom>
        </p:spPr>
      </p:pic>
      <p:sp>
        <p:nvSpPr>
          <p:cNvPr id="5" name="Symbol zastępczy zawartości 4"/>
          <p:cNvSpPr>
            <a:spLocks noGrp="1"/>
          </p:cNvSpPr>
          <p:nvPr>
            <p:ph sz="half" idx="3"/>
          </p:nvPr>
        </p:nvSpPr>
        <p:spPr>
          <a:xfrm flipH="1" flipV="1">
            <a:off x="19098895" y="10065321"/>
            <a:ext cx="554355" cy="85154"/>
          </a:xfrm>
        </p:spPr>
        <p:txBody>
          <a:bodyPr/>
          <a:lstStyle/>
          <a:p>
            <a:endParaRPr lang="pl-PL" dirty="0"/>
          </a:p>
        </p:txBody>
      </p:sp>
      <p:sp>
        <p:nvSpPr>
          <p:cNvPr id="7" name="Owal 6"/>
          <p:cNvSpPr/>
          <p:nvPr/>
        </p:nvSpPr>
        <p:spPr>
          <a:xfrm>
            <a:off x="527050" y="7559675"/>
            <a:ext cx="5181600" cy="1295400"/>
          </a:xfrm>
          <a:prstGeom prst="ellipse">
            <a:avLst/>
          </a:prstGeom>
          <a:noFill/>
          <a:ln>
            <a:solidFill>
              <a:srgbClr val="D44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Owal 7"/>
          <p:cNvSpPr/>
          <p:nvPr/>
        </p:nvSpPr>
        <p:spPr>
          <a:xfrm>
            <a:off x="7689850" y="4892675"/>
            <a:ext cx="31242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9113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09050" y="168275"/>
            <a:ext cx="8001000" cy="2151063"/>
          </a:xfrm>
        </p:spPr>
        <p:txBody>
          <a:bodyPr>
            <a:normAutofit/>
          </a:bodyPr>
          <a:lstStyle/>
          <a:p>
            <a:r>
              <a:rPr lang="pl-PL" dirty="0">
                <a:solidFill>
                  <a:srgbClr val="C00000"/>
                </a:solidFill>
              </a:rPr>
              <a:t>PIC - kod identyfikujący instytucję </a:t>
            </a:r>
          </a:p>
        </p:txBody>
      </p:sp>
      <p:pic>
        <p:nvPicPr>
          <p:cNvPr id="5" name="Obraz 4"/>
          <p:cNvPicPr>
            <a:picLocks noChangeAspect="1"/>
          </p:cNvPicPr>
          <p:nvPr/>
        </p:nvPicPr>
        <p:blipFill rotWithShape="1">
          <a:blip r:embed="rId2"/>
          <a:srcRect t="22377" b="17623"/>
          <a:stretch/>
        </p:blipFill>
        <p:spPr>
          <a:xfrm>
            <a:off x="679450" y="3237092"/>
            <a:ext cx="18288000" cy="6172201"/>
          </a:xfrm>
          <a:prstGeom prst="rect">
            <a:avLst/>
          </a:prstGeom>
        </p:spPr>
      </p:pic>
      <p:sp>
        <p:nvSpPr>
          <p:cNvPr id="3" name="Symbol zastępczy tekstu 2"/>
          <p:cNvSpPr>
            <a:spLocks noGrp="1"/>
          </p:cNvSpPr>
          <p:nvPr>
            <p:ph type="body" idx="1"/>
          </p:nvPr>
        </p:nvSpPr>
        <p:spPr/>
        <p:txBody>
          <a:bodyPr/>
          <a:lstStyle/>
          <a:p>
            <a:r>
              <a:rPr lang="pl-PL" dirty="0"/>
              <a:t>https://ec.europa.eu/info/funding-tenders/opportunities/portal/screen/how-to-participate/participant-register</a:t>
            </a:r>
          </a:p>
        </p:txBody>
      </p:sp>
      <p:sp>
        <p:nvSpPr>
          <p:cNvPr id="6" name="Owal 5"/>
          <p:cNvSpPr/>
          <p:nvPr/>
        </p:nvSpPr>
        <p:spPr>
          <a:xfrm>
            <a:off x="527050" y="5807075"/>
            <a:ext cx="3581400" cy="838200"/>
          </a:xfrm>
          <a:prstGeom prst="ellipse">
            <a:avLst/>
          </a:prstGeom>
          <a:noFill/>
          <a:ln>
            <a:solidFill>
              <a:srgbClr val="D44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wal 6"/>
          <p:cNvSpPr/>
          <p:nvPr/>
        </p:nvSpPr>
        <p:spPr>
          <a:xfrm>
            <a:off x="374650" y="7254875"/>
            <a:ext cx="31242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89267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94650" y="168275"/>
            <a:ext cx="11887200" cy="1447800"/>
          </a:xfrm>
        </p:spPr>
        <p:txBody>
          <a:bodyPr/>
          <a:lstStyle/>
          <a:p>
            <a:pPr algn="r">
              <a:defRPr/>
            </a:pPr>
            <a:r>
              <a:rPr lang="pl-PL" dirty="0">
                <a:solidFill>
                  <a:srgbClr val="C00000"/>
                </a:solidFill>
                <a:latin typeface="+mn-lt"/>
              </a:rPr>
              <a:t>Wniosek projektowy </a:t>
            </a:r>
          </a:p>
        </p:txBody>
      </p:sp>
      <p:sp>
        <p:nvSpPr>
          <p:cNvPr id="5" name="Symbol zastępczy zawartości 4"/>
          <p:cNvSpPr>
            <a:spLocks noGrp="1"/>
          </p:cNvSpPr>
          <p:nvPr>
            <p:ph sz="half" idx="2"/>
          </p:nvPr>
        </p:nvSpPr>
        <p:spPr>
          <a:xfrm>
            <a:off x="679450" y="1616075"/>
            <a:ext cx="16154400" cy="6426375"/>
          </a:xfrm>
        </p:spPr>
        <p:txBody>
          <a:bodyPr/>
          <a:lstStyle/>
          <a:p>
            <a:pPr>
              <a:defRPr/>
            </a:pPr>
            <a:r>
              <a:rPr lang="pl-PL" sz="3600" dirty="0">
                <a:solidFill>
                  <a:srgbClr val="C00000"/>
                </a:solidFill>
                <a:latin typeface="+mn-lt"/>
              </a:rPr>
              <a:t>Wniosek (ocena formalna)</a:t>
            </a:r>
          </a:p>
          <a:p>
            <a:pPr>
              <a:defRPr/>
            </a:pPr>
            <a:endParaRPr lang="pl-PL" sz="3600" dirty="0">
              <a:solidFill>
                <a:srgbClr val="C00000"/>
              </a:solidFill>
              <a:latin typeface="+mn-lt"/>
            </a:endParaRPr>
          </a:p>
          <a:p>
            <a:pPr>
              <a:defRPr/>
            </a:pPr>
            <a:r>
              <a:rPr lang="pl-PL" sz="3600" dirty="0">
                <a:solidFill>
                  <a:srgbClr val="023B64"/>
                </a:solidFill>
                <a:latin typeface="+mn-lt"/>
              </a:rPr>
              <a:t>- musi by złożony w terminie naboru (deadline, godz. 17);</a:t>
            </a:r>
          </a:p>
          <a:p>
            <a:pPr>
              <a:defRPr/>
            </a:pPr>
            <a:r>
              <a:rPr lang="pl-PL" sz="3600" dirty="0">
                <a:solidFill>
                  <a:srgbClr val="023B64"/>
                </a:solidFill>
                <a:latin typeface="+mn-lt"/>
              </a:rPr>
              <a:t>- składanie elektronicznie poprzez system na Portalu </a:t>
            </a:r>
            <a:r>
              <a:rPr lang="pl-PL" sz="3600" dirty="0" err="1">
                <a:solidFill>
                  <a:srgbClr val="023B64"/>
                </a:solidFill>
                <a:latin typeface="+mn-lt"/>
              </a:rPr>
              <a:t>Funding&amp;Tenders</a:t>
            </a:r>
            <a:r>
              <a:rPr lang="pl-PL" sz="3600" dirty="0">
                <a:solidFill>
                  <a:srgbClr val="023B64"/>
                </a:solidFill>
                <a:latin typeface="+mn-lt"/>
              </a:rPr>
              <a:t> (the </a:t>
            </a:r>
            <a:r>
              <a:rPr lang="pl-PL" sz="3600" dirty="0" err="1">
                <a:solidFill>
                  <a:srgbClr val="023B64"/>
                </a:solidFill>
                <a:latin typeface="+mn-lt"/>
              </a:rPr>
              <a:t>electronic</a:t>
            </a:r>
            <a:r>
              <a:rPr lang="pl-PL" sz="3600" dirty="0">
                <a:solidFill>
                  <a:srgbClr val="023B64"/>
                </a:solidFill>
                <a:latin typeface="+mn-lt"/>
              </a:rPr>
              <a:t>   </a:t>
            </a:r>
            <a:r>
              <a:rPr lang="pl-PL" sz="3600" dirty="0" err="1">
                <a:solidFill>
                  <a:srgbClr val="023B64"/>
                </a:solidFill>
                <a:latin typeface="+mn-lt"/>
              </a:rPr>
              <a:t>submission</a:t>
            </a:r>
            <a:r>
              <a:rPr lang="pl-PL" sz="3600" dirty="0">
                <a:solidFill>
                  <a:srgbClr val="023B64"/>
                </a:solidFill>
                <a:latin typeface="+mn-lt"/>
              </a:rPr>
              <a:t> system) na formularzu z systemu;</a:t>
            </a:r>
          </a:p>
          <a:p>
            <a:pPr>
              <a:defRPr/>
            </a:pPr>
            <a:r>
              <a:rPr lang="pl-PL" sz="3600" dirty="0">
                <a:solidFill>
                  <a:srgbClr val="023B64"/>
                </a:solidFill>
                <a:latin typeface="+mn-lt"/>
              </a:rPr>
              <a:t>- kompletny (A i B), aneksy – jeśli wymagane;</a:t>
            </a:r>
          </a:p>
          <a:p>
            <a:pPr>
              <a:defRPr/>
            </a:pPr>
            <a:r>
              <a:rPr lang="pl-PL" sz="3600" dirty="0">
                <a:solidFill>
                  <a:srgbClr val="023B64"/>
                </a:solidFill>
                <a:latin typeface="+mn-lt"/>
              </a:rPr>
              <a:t>- jest czytelny z możliwością wydruku;</a:t>
            </a:r>
          </a:p>
          <a:p>
            <a:pPr>
              <a:defRPr/>
            </a:pPr>
            <a:r>
              <a:rPr lang="pl-PL" sz="3600" dirty="0">
                <a:solidFill>
                  <a:srgbClr val="023B64"/>
                </a:solidFill>
                <a:latin typeface="+mn-lt"/>
              </a:rPr>
              <a:t>- zachowana jest minimalna liczba partnerów w konsorcjum;</a:t>
            </a:r>
          </a:p>
          <a:p>
            <a:pPr>
              <a:defRPr/>
            </a:pPr>
            <a:r>
              <a:rPr lang="pl-PL" sz="3600" dirty="0">
                <a:solidFill>
                  <a:srgbClr val="023B64"/>
                </a:solidFill>
                <a:latin typeface="+mn-lt"/>
              </a:rPr>
              <a:t>- zawartość merytoryczna (abstrakt) jest zgodna z opublikowanym tematem;</a:t>
            </a:r>
          </a:p>
          <a:p>
            <a:pPr>
              <a:defRPr/>
            </a:pPr>
            <a:r>
              <a:rPr lang="pl-PL" sz="3600" dirty="0">
                <a:solidFill>
                  <a:srgbClr val="023B64"/>
                </a:solidFill>
                <a:latin typeface="+mn-lt"/>
              </a:rPr>
              <a:t>- zwrócić uwagę na warunki z danego Programu Pracy.</a:t>
            </a:r>
          </a:p>
        </p:txBody>
      </p:sp>
    </p:spTree>
    <p:extLst>
      <p:ext uri="{BB962C8B-B14F-4D97-AF65-F5344CB8AC3E}">
        <p14:creationId xmlns:p14="http://schemas.microsoft.com/office/powerpoint/2010/main" val="92388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94650" y="168275"/>
            <a:ext cx="11887200" cy="1447800"/>
          </a:xfrm>
        </p:spPr>
        <p:txBody>
          <a:bodyPr/>
          <a:lstStyle/>
          <a:p>
            <a:pPr algn="r">
              <a:defRPr/>
            </a:pPr>
            <a:r>
              <a:rPr lang="pl-PL" dirty="0">
                <a:solidFill>
                  <a:srgbClr val="C00000"/>
                </a:solidFill>
                <a:latin typeface="+mn-lt"/>
              </a:rPr>
              <a:t>Wniosek projektowy </a:t>
            </a:r>
          </a:p>
        </p:txBody>
      </p:sp>
      <p:sp>
        <p:nvSpPr>
          <p:cNvPr id="65539" name="Symbol zastępczy zawartości 2"/>
          <p:cNvSpPr>
            <a:spLocks noGrp="1"/>
          </p:cNvSpPr>
          <p:nvPr>
            <p:ph sz="half" idx="2"/>
          </p:nvPr>
        </p:nvSpPr>
        <p:spPr>
          <a:xfrm>
            <a:off x="679450" y="1844675"/>
            <a:ext cx="5486400" cy="1674305"/>
          </a:xfrm>
        </p:spPr>
        <p:txBody>
          <a:bodyPr/>
          <a:lstStyle/>
          <a:p>
            <a:r>
              <a:rPr lang="pl-PL" altLang="pl-PL" dirty="0">
                <a:solidFill>
                  <a:srgbClr val="023B64"/>
                </a:solidFill>
                <a:latin typeface="+mn-lt"/>
              </a:rPr>
              <a:t>Rodzaje konkursów:</a:t>
            </a:r>
          </a:p>
          <a:p>
            <a:r>
              <a:rPr lang="pl-PL" altLang="pl-PL" dirty="0">
                <a:solidFill>
                  <a:srgbClr val="023B64"/>
                </a:solidFill>
                <a:latin typeface="+mn-lt"/>
              </a:rPr>
              <a:t>✓ single-</a:t>
            </a:r>
            <a:r>
              <a:rPr lang="pl-PL" altLang="pl-PL" dirty="0" err="1">
                <a:solidFill>
                  <a:srgbClr val="023B64"/>
                </a:solidFill>
                <a:latin typeface="+mn-lt"/>
              </a:rPr>
              <a:t>stage</a:t>
            </a:r>
            <a:endParaRPr lang="pl-PL" altLang="pl-PL" dirty="0">
              <a:solidFill>
                <a:srgbClr val="023B64"/>
              </a:solidFill>
              <a:latin typeface="+mn-lt"/>
            </a:endParaRPr>
          </a:p>
          <a:p>
            <a:r>
              <a:rPr lang="pl-PL" altLang="pl-PL" dirty="0">
                <a:solidFill>
                  <a:srgbClr val="023B64"/>
                </a:solidFill>
                <a:latin typeface="+mn-lt"/>
              </a:rPr>
              <a:t>✓ </a:t>
            </a:r>
            <a:r>
              <a:rPr lang="pl-PL" altLang="pl-PL" dirty="0" err="1">
                <a:solidFill>
                  <a:srgbClr val="023B64"/>
                </a:solidFill>
                <a:latin typeface="+mn-lt"/>
              </a:rPr>
              <a:t>two-stage</a:t>
            </a:r>
            <a:endParaRPr lang="pl-PL" altLang="pl-PL" dirty="0">
              <a:solidFill>
                <a:srgbClr val="023B64"/>
              </a:solidFill>
              <a:latin typeface="+mn-lt"/>
            </a:endParaRPr>
          </a:p>
        </p:txBody>
      </p:sp>
      <p:sp>
        <p:nvSpPr>
          <p:cNvPr id="4" name="Symbol zastępczy zawartości 3"/>
          <p:cNvSpPr>
            <a:spLocks noGrp="1"/>
          </p:cNvSpPr>
          <p:nvPr>
            <p:ph sz="half" idx="3"/>
          </p:nvPr>
        </p:nvSpPr>
        <p:spPr>
          <a:xfrm>
            <a:off x="5099050" y="1997075"/>
            <a:ext cx="7924800" cy="8839200"/>
          </a:xfrm>
        </p:spPr>
        <p:txBody>
          <a:bodyPr/>
          <a:lstStyle/>
          <a:p>
            <a:pPr>
              <a:defRPr/>
            </a:pPr>
            <a:r>
              <a:rPr lang="pl-PL" u="sng" dirty="0">
                <a:solidFill>
                  <a:srgbClr val="023B64"/>
                </a:solidFill>
                <a:latin typeface="+mn-lt"/>
              </a:rPr>
              <a:t>Część B (merytoryczna) </a:t>
            </a:r>
            <a:endParaRPr lang="pl-PL" dirty="0">
              <a:solidFill>
                <a:srgbClr val="023B64"/>
              </a:solidFill>
              <a:latin typeface="+mn-lt"/>
            </a:endParaRPr>
          </a:p>
          <a:p>
            <a:pPr>
              <a:defRPr/>
            </a:pPr>
            <a:r>
              <a:rPr lang="en-US" b="1" dirty="0">
                <a:solidFill>
                  <a:srgbClr val="023B64"/>
                </a:solidFill>
                <a:latin typeface="+mn-lt"/>
              </a:rPr>
              <a:t>Single-stage:</a:t>
            </a:r>
          </a:p>
          <a:p>
            <a:pPr>
              <a:defRPr/>
            </a:pPr>
            <a:r>
              <a:rPr lang="en-US" dirty="0">
                <a:solidFill>
                  <a:srgbClr val="023B64"/>
                </a:solidFill>
                <a:latin typeface="+mn-lt"/>
              </a:rPr>
              <a:t>1. Excellence - </a:t>
            </a:r>
            <a:r>
              <a:rPr lang="en-US" dirty="0" err="1">
                <a:solidFill>
                  <a:srgbClr val="023B64"/>
                </a:solidFill>
                <a:latin typeface="+mn-lt"/>
              </a:rPr>
              <a:t>Doskonałość</a:t>
            </a:r>
            <a:endParaRPr lang="en-US" dirty="0">
              <a:solidFill>
                <a:srgbClr val="023B64"/>
              </a:solidFill>
              <a:latin typeface="+mn-lt"/>
            </a:endParaRPr>
          </a:p>
          <a:p>
            <a:pPr>
              <a:defRPr/>
            </a:pPr>
            <a:r>
              <a:rPr lang="en-US" dirty="0">
                <a:solidFill>
                  <a:srgbClr val="023B64"/>
                </a:solidFill>
                <a:latin typeface="+mn-lt"/>
              </a:rPr>
              <a:t>2. Impact - </a:t>
            </a:r>
            <a:r>
              <a:rPr lang="en-US" dirty="0" err="1">
                <a:solidFill>
                  <a:srgbClr val="023B64"/>
                </a:solidFill>
                <a:latin typeface="+mn-lt"/>
              </a:rPr>
              <a:t>Wpływ</a:t>
            </a:r>
            <a:endParaRPr lang="en-US" dirty="0">
              <a:solidFill>
                <a:srgbClr val="023B64"/>
              </a:solidFill>
              <a:latin typeface="+mn-lt"/>
            </a:endParaRPr>
          </a:p>
          <a:p>
            <a:pPr>
              <a:defRPr/>
            </a:pPr>
            <a:r>
              <a:rPr lang="en-US" dirty="0">
                <a:solidFill>
                  <a:srgbClr val="023B64"/>
                </a:solidFill>
                <a:latin typeface="+mn-lt"/>
              </a:rPr>
              <a:t>3. Quality and efficiency of implementation</a:t>
            </a:r>
          </a:p>
          <a:p>
            <a:pPr marL="457200" indent="-457200">
              <a:buFontTx/>
              <a:buChar char="-"/>
              <a:defRPr/>
            </a:pPr>
            <a:r>
              <a:rPr lang="en-US" dirty="0" err="1">
                <a:solidFill>
                  <a:srgbClr val="023B64"/>
                </a:solidFill>
                <a:latin typeface="+mn-lt"/>
              </a:rPr>
              <a:t>Jakość</a:t>
            </a:r>
            <a:r>
              <a:rPr lang="en-US" dirty="0">
                <a:solidFill>
                  <a:srgbClr val="023B64"/>
                </a:solidFill>
                <a:latin typeface="+mn-lt"/>
              </a:rPr>
              <a:t> </a:t>
            </a:r>
            <a:r>
              <a:rPr lang="en-US" dirty="0" err="1">
                <a:solidFill>
                  <a:srgbClr val="023B64"/>
                </a:solidFill>
                <a:latin typeface="+mn-lt"/>
              </a:rPr>
              <a:t>i</a:t>
            </a:r>
            <a:r>
              <a:rPr lang="en-US" dirty="0">
                <a:solidFill>
                  <a:srgbClr val="023B64"/>
                </a:solidFill>
                <a:latin typeface="+mn-lt"/>
              </a:rPr>
              <a:t> </a:t>
            </a:r>
            <a:r>
              <a:rPr lang="en-US" dirty="0" err="1">
                <a:solidFill>
                  <a:srgbClr val="023B64"/>
                </a:solidFill>
                <a:latin typeface="+mn-lt"/>
              </a:rPr>
              <a:t>efektywność</a:t>
            </a:r>
            <a:r>
              <a:rPr lang="en-US" dirty="0">
                <a:solidFill>
                  <a:srgbClr val="023B64"/>
                </a:solidFill>
                <a:latin typeface="+mn-lt"/>
              </a:rPr>
              <a:t> </a:t>
            </a:r>
            <a:r>
              <a:rPr lang="en-US" dirty="0" err="1">
                <a:solidFill>
                  <a:srgbClr val="023B64"/>
                </a:solidFill>
                <a:latin typeface="+mn-lt"/>
              </a:rPr>
              <a:t>wdrażania</a:t>
            </a:r>
            <a:endParaRPr lang="pl-PL" dirty="0">
              <a:solidFill>
                <a:srgbClr val="023B64"/>
              </a:solidFill>
              <a:latin typeface="+mn-lt"/>
            </a:endParaRPr>
          </a:p>
          <a:p>
            <a:pPr marL="457200" indent="-457200">
              <a:buFontTx/>
              <a:buChar char="-"/>
              <a:defRPr/>
            </a:pPr>
            <a:endParaRPr lang="pl-PL" dirty="0">
              <a:solidFill>
                <a:srgbClr val="023B64"/>
              </a:solidFill>
              <a:latin typeface="+mn-lt"/>
            </a:endParaRPr>
          </a:p>
          <a:p>
            <a:pPr>
              <a:defRPr/>
            </a:pPr>
            <a:r>
              <a:rPr lang="en-US" b="1" dirty="0">
                <a:solidFill>
                  <a:srgbClr val="023B64"/>
                </a:solidFill>
                <a:latin typeface="+mn-lt"/>
              </a:rPr>
              <a:t>Two-stage – I </a:t>
            </a:r>
            <a:r>
              <a:rPr lang="en-US" b="1" dirty="0" err="1">
                <a:solidFill>
                  <a:srgbClr val="023B64"/>
                </a:solidFill>
                <a:latin typeface="+mn-lt"/>
              </a:rPr>
              <a:t>etap</a:t>
            </a:r>
            <a:r>
              <a:rPr lang="en-US" b="1" dirty="0">
                <a:solidFill>
                  <a:srgbClr val="023B64"/>
                </a:solidFill>
                <a:latin typeface="+mn-lt"/>
              </a:rPr>
              <a:t>:</a:t>
            </a:r>
          </a:p>
          <a:p>
            <a:pPr marL="514350" indent="-514350">
              <a:buFontTx/>
              <a:buAutoNum type="arabicPeriod"/>
              <a:defRPr/>
            </a:pPr>
            <a:r>
              <a:rPr lang="en-US" dirty="0">
                <a:solidFill>
                  <a:srgbClr val="023B64"/>
                </a:solidFill>
                <a:latin typeface="+mn-lt"/>
              </a:rPr>
              <a:t>Excellence </a:t>
            </a:r>
            <a:endParaRPr lang="pl-PL" dirty="0">
              <a:solidFill>
                <a:srgbClr val="023B64"/>
              </a:solidFill>
              <a:latin typeface="+mn-lt"/>
            </a:endParaRPr>
          </a:p>
          <a:p>
            <a:pPr marL="514350" indent="-514350">
              <a:buFontTx/>
              <a:buAutoNum type="arabicPeriod"/>
              <a:defRPr/>
            </a:pPr>
            <a:r>
              <a:rPr lang="en-US" dirty="0">
                <a:solidFill>
                  <a:srgbClr val="023B64"/>
                </a:solidFill>
                <a:latin typeface="+mn-lt"/>
              </a:rPr>
              <a:t>Impact </a:t>
            </a:r>
            <a:endParaRPr lang="pl-PL" dirty="0">
              <a:solidFill>
                <a:srgbClr val="023B64"/>
              </a:solidFill>
              <a:latin typeface="+mn-lt"/>
            </a:endParaRPr>
          </a:p>
          <a:p>
            <a:pPr>
              <a:defRPr/>
            </a:pPr>
            <a:endParaRPr lang="pl-PL" dirty="0">
              <a:solidFill>
                <a:srgbClr val="023B64"/>
              </a:solidFill>
              <a:latin typeface="+mn-lt"/>
            </a:endParaRPr>
          </a:p>
          <a:p>
            <a:pPr>
              <a:defRPr/>
            </a:pPr>
            <a:r>
              <a:rPr lang="en-US" b="1" dirty="0">
                <a:solidFill>
                  <a:srgbClr val="023B64"/>
                </a:solidFill>
                <a:latin typeface="+mn-lt"/>
              </a:rPr>
              <a:t>Two-stage – II </a:t>
            </a:r>
            <a:r>
              <a:rPr lang="en-US" b="1" dirty="0" err="1">
                <a:solidFill>
                  <a:srgbClr val="023B64"/>
                </a:solidFill>
                <a:latin typeface="+mn-lt"/>
              </a:rPr>
              <a:t>etap</a:t>
            </a:r>
            <a:r>
              <a:rPr lang="en-US" b="1" dirty="0">
                <a:solidFill>
                  <a:srgbClr val="023B64"/>
                </a:solidFill>
                <a:latin typeface="+mn-lt"/>
              </a:rPr>
              <a:t>:</a:t>
            </a:r>
          </a:p>
          <a:p>
            <a:pPr>
              <a:defRPr/>
            </a:pPr>
            <a:r>
              <a:rPr lang="en-US" dirty="0">
                <a:solidFill>
                  <a:srgbClr val="023B64"/>
                </a:solidFill>
                <a:latin typeface="+mn-lt"/>
              </a:rPr>
              <a:t>1. Excellence</a:t>
            </a:r>
          </a:p>
          <a:p>
            <a:pPr>
              <a:defRPr/>
            </a:pPr>
            <a:r>
              <a:rPr lang="en-US" dirty="0">
                <a:solidFill>
                  <a:srgbClr val="023B64"/>
                </a:solidFill>
                <a:latin typeface="+mn-lt"/>
              </a:rPr>
              <a:t>2. Impact</a:t>
            </a:r>
          </a:p>
          <a:p>
            <a:pPr>
              <a:defRPr/>
            </a:pPr>
            <a:r>
              <a:rPr lang="en-US" dirty="0">
                <a:solidFill>
                  <a:srgbClr val="023B64"/>
                </a:solidFill>
                <a:latin typeface="+mn-lt"/>
              </a:rPr>
              <a:t>3. Quality and efficiency of implementation</a:t>
            </a:r>
            <a:endParaRPr lang="pl-PL" dirty="0">
              <a:solidFill>
                <a:srgbClr val="023B64"/>
              </a:solidFill>
              <a:latin typeface="+mn-lt"/>
            </a:endParaRPr>
          </a:p>
        </p:txBody>
      </p:sp>
      <p:sp>
        <p:nvSpPr>
          <p:cNvPr id="6" name="Owal 5"/>
          <p:cNvSpPr/>
          <p:nvPr/>
        </p:nvSpPr>
        <p:spPr>
          <a:xfrm>
            <a:off x="14547850" y="2073275"/>
            <a:ext cx="3124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t>RIA i IA – maks. 45 stron</a:t>
            </a:r>
          </a:p>
          <a:p>
            <a:pPr algn="ctr">
              <a:defRPr/>
            </a:pPr>
            <a:r>
              <a:rPr lang="pl-PL" dirty="0"/>
              <a:t>CSA – maks. 30 stron</a:t>
            </a:r>
          </a:p>
        </p:txBody>
      </p:sp>
      <p:sp>
        <p:nvSpPr>
          <p:cNvPr id="8" name="Owal 7"/>
          <p:cNvSpPr/>
          <p:nvPr/>
        </p:nvSpPr>
        <p:spPr>
          <a:xfrm>
            <a:off x="14547850" y="5654675"/>
            <a:ext cx="3276600" cy="1676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t>RIA, IA, CSA – maks.</a:t>
            </a:r>
          </a:p>
          <a:p>
            <a:pPr algn="ctr">
              <a:defRPr/>
            </a:pPr>
            <a:r>
              <a:rPr lang="pl-PL" dirty="0"/>
              <a:t>10 stron</a:t>
            </a:r>
          </a:p>
        </p:txBody>
      </p:sp>
      <p:sp>
        <p:nvSpPr>
          <p:cNvPr id="9" name="Owal 8"/>
          <p:cNvSpPr/>
          <p:nvPr/>
        </p:nvSpPr>
        <p:spPr>
          <a:xfrm>
            <a:off x="14395450" y="8550275"/>
            <a:ext cx="3505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t>RIA i IA – maks. 45 stron</a:t>
            </a:r>
          </a:p>
          <a:p>
            <a:pPr algn="ctr">
              <a:defRPr/>
            </a:pPr>
            <a:r>
              <a:rPr lang="pl-PL" dirty="0"/>
              <a:t>CSA – maks. 30 stron</a:t>
            </a:r>
          </a:p>
        </p:txBody>
      </p:sp>
    </p:spTree>
    <p:extLst>
      <p:ext uri="{BB962C8B-B14F-4D97-AF65-F5344CB8AC3E}">
        <p14:creationId xmlns:p14="http://schemas.microsoft.com/office/powerpoint/2010/main" val="104961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66450" y="320675"/>
            <a:ext cx="8077200" cy="1676400"/>
          </a:xfrm>
        </p:spPr>
        <p:txBody>
          <a:bodyPr/>
          <a:lstStyle/>
          <a:p>
            <a:pPr>
              <a:defRPr/>
            </a:pPr>
            <a:r>
              <a:rPr lang="pl-PL" dirty="0">
                <a:solidFill>
                  <a:srgbClr val="C00000"/>
                </a:solidFill>
              </a:rPr>
              <a:t>Blind </a:t>
            </a:r>
            <a:r>
              <a:rPr lang="pl-PL" dirty="0" err="1">
                <a:solidFill>
                  <a:srgbClr val="C00000"/>
                </a:solidFill>
              </a:rPr>
              <a:t>evaluation</a:t>
            </a:r>
            <a:r>
              <a:rPr lang="pl-PL" dirty="0">
                <a:solidFill>
                  <a:srgbClr val="C00000"/>
                </a:solidFill>
              </a:rPr>
              <a:t> </a:t>
            </a:r>
          </a:p>
        </p:txBody>
      </p:sp>
      <p:sp>
        <p:nvSpPr>
          <p:cNvPr id="3" name="Symbol zastępczy tekstu 2"/>
          <p:cNvSpPr>
            <a:spLocks noGrp="1"/>
          </p:cNvSpPr>
          <p:nvPr>
            <p:ph type="body" idx="1"/>
          </p:nvPr>
        </p:nvSpPr>
        <p:spPr>
          <a:xfrm>
            <a:off x="679450" y="1539875"/>
            <a:ext cx="18897600" cy="6118225"/>
          </a:xfrm>
        </p:spPr>
        <p:txBody>
          <a:bodyPr/>
          <a:lstStyle/>
          <a:p>
            <a:pPr>
              <a:defRPr/>
            </a:pPr>
            <a:r>
              <a:rPr lang="pl-PL" u="sng" dirty="0"/>
              <a:t>Dotyczy pierwszego etapu projektu </a:t>
            </a:r>
          </a:p>
          <a:p>
            <a:pPr>
              <a:defRPr/>
            </a:pPr>
            <a:endParaRPr lang="pl-PL" u="sng" dirty="0"/>
          </a:p>
          <a:p>
            <a:pPr marL="457200" indent="-457200">
              <a:buFontTx/>
              <a:buChar char="-"/>
              <a:defRPr/>
            </a:pPr>
            <a:endParaRPr lang="pl-PL" dirty="0"/>
          </a:p>
          <a:p>
            <a:pPr>
              <a:defRPr/>
            </a:pPr>
            <a:r>
              <a:rPr lang="pl-PL" dirty="0"/>
              <a:t>Part A </a:t>
            </a:r>
          </a:p>
          <a:p>
            <a:pPr>
              <a:defRPr/>
            </a:pPr>
            <a:r>
              <a:rPr lang="pl-PL" dirty="0"/>
              <a:t>– standardowe wypełnienie formularzy  z podaniem uczestników itp. </a:t>
            </a:r>
          </a:p>
          <a:p>
            <a:pPr>
              <a:defRPr/>
            </a:pPr>
            <a:r>
              <a:rPr lang="pl-PL" dirty="0"/>
              <a:t>System automatycznie ukryje dane mogące zidentyfikować uczestników konsorcjum</a:t>
            </a:r>
          </a:p>
          <a:p>
            <a:pPr>
              <a:defRPr/>
            </a:pPr>
            <a:endParaRPr lang="pl-PL" dirty="0"/>
          </a:p>
          <a:p>
            <a:pPr>
              <a:defRPr/>
            </a:pPr>
            <a:r>
              <a:rPr lang="pl-PL" dirty="0"/>
              <a:t>Part B </a:t>
            </a:r>
          </a:p>
          <a:p>
            <a:pPr marL="457200" indent="-457200">
              <a:buFontTx/>
              <a:buChar char="-"/>
              <a:defRPr/>
            </a:pPr>
            <a:r>
              <a:rPr lang="pl-PL" dirty="0"/>
              <a:t>Nie ma możliwości automatycznie ukrycia danych</a:t>
            </a:r>
          </a:p>
          <a:p>
            <a:pPr marL="457200" indent="-457200">
              <a:buFontTx/>
              <a:buChar char="-"/>
              <a:defRPr/>
            </a:pPr>
            <a:r>
              <a:rPr lang="pl-PL" dirty="0"/>
              <a:t>Aplikujący przygotowują wniosek bez danych identyfikujących uczestników projektu </a:t>
            </a:r>
          </a:p>
          <a:p>
            <a:pPr marL="457200" indent="-457200">
              <a:buFontTx/>
              <a:buChar char="-"/>
              <a:defRPr/>
            </a:pPr>
            <a:r>
              <a:rPr lang="pl-PL" dirty="0"/>
              <a:t>Komisja (</a:t>
            </a:r>
            <a:r>
              <a:rPr lang="pl-PL" dirty="0" err="1"/>
              <a:t>evaluating</a:t>
            </a:r>
            <a:r>
              <a:rPr lang="pl-PL" dirty="0"/>
              <a:t>  </a:t>
            </a:r>
            <a:r>
              <a:rPr lang="pl-PL" dirty="0" err="1"/>
              <a:t>officer</a:t>
            </a:r>
            <a:r>
              <a:rPr lang="pl-PL" dirty="0"/>
              <a:t>)  sprawdzi czy aplikujący zawarli dane identyfikujące w części B </a:t>
            </a:r>
          </a:p>
          <a:p>
            <a:pPr>
              <a:defRPr/>
            </a:pPr>
            <a:r>
              <a:rPr lang="pl-PL" dirty="0"/>
              <a:t>-  Jeśli wniosek zawiera dane identyfikacyjne nie będzie dopuszczony do oceny </a:t>
            </a:r>
          </a:p>
        </p:txBody>
      </p:sp>
    </p:spTree>
    <p:extLst>
      <p:ext uri="{BB962C8B-B14F-4D97-AF65-F5344CB8AC3E}">
        <p14:creationId xmlns:p14="http://schemas.microsoft.com/office/powerpoint/2010/main" val="51402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957050" y="396875"/>
            <a:ext cx="8147050" cy="1219200"/>
          </a:xfrm>
        </p:spPr>
        <p:txBody>
          <a:bodyPr/>
          <a:lstStyle/>
          <a:p>
            <a:pPr>
              <a:defRPr/>
            </a:pPr>
            <a:r>
              <a:rPr lang="pl-PL" dirty="0"/>
              <a:t>Blind </a:t>
            </a:r>
            <a:r>
              <a:rPr lang="pl-PL" dirty="0" err="1"/>
              <a:t>evaluation</a:t>
            </a:r>
            <a:r>
              <a:rPr lang="pl-PL" dirty="0"/>
              <a:t> </a:t>
            </a:r>
          </a:p>
        </p:txBody>
      </p:sp>
      <p:sp>
        <p:nvSpPr>
          <p:cNvPr id="3" name="Symbol zastępczy zawartości 2"/>
          <p:cNvSpPr>
            <a:spLocks noGrp="1"/>
          </p:cNvSpPr>
          <p:nvPr>
            <p:ph sz="half" idx="2"/>
          </p:nvPr>
        </p:nvSpPr>
        <p:spPr>
          <a:xfrm>
            <a:off x="871538" y="1463675"/>
            <a:ext cx="9448800" cy="15586075"/>
          </a:xfrm>
        </p:spPr>
        <p:txBody>
          <a:bodyPr/>
          <a:lstStyle/>
          <a:p>
            <a:pPr>
              <a:defRPr/>
            </a:pPr>
            <a:r>
              <a:rPr lang="pl-PL" sz="2400" dirty="0">
                <a:solidFill>
                  <a:srgbClr val="58585B"/>
                </a:solidFill>
              </a:rPr>
              <a:t>Zasady przygotowania części B opisane są w  </a:t>
            </a:r>
          </a:p>
          <a:p>
            <a:pPr>
              <a:defRPr/>
            </a:pPr>
            <a:r>
              <a:rPr lang="pl-PL" sz="2400" dirty="0">
                <a:solidFill>
                  <a:srgbClr val="58585B"/>
                </a:solidFill>
              </a:rPr>
              <a:t>„</a:t>
            </a:r>
            <a:r>
              <a:rPr lang="pl-PL" sz="2400" dirty="0" err="1">
                <a:solidFill>
                  <a:srgbClr val="58585B"/>
                </a:solidFill>
              </a:rPr>
              <a:t>Guidance</a:t>
            </a:r>
            <a:r>
              <a:rPr lang="pl-PL" sz="2400" dirty="0">
                <a:solidFill>
                  <a:srgbClr val="58585B"/>
                </a:solidFill>
              </a:rPr>
              <a:t> for blind </a:t>
            </a:r>
            <a:r>
              <a:rPr lang="pl-PL" sz="2400" dirty="0" err="1">
                <a:solidFill>
                  <a:srgbClr val="58585B"/>
                </a:solidFill>
              </a:rPr>
              <a:t>evalutions</a:t>
            </a:r>
            <a:r>
              <a:rPr lang="pl-PL" sz="2400" dirty="0">
                <a:solidFill>
                  <a:srgbClr val="58585B"/>
                </a:solidFill>
              </a:rPr>
              <a:t>” w formularzu wniosku tj. Standard Application Form  (HE RIA, IA </a:t>
            </a:r>
            <a:r>
              <a:rPr lang="pl-PL" sz="2400" dirty="0" err="1">
                <a:solidFill>
                  <a:srgbClr val="58585B"/>
                </a:solidFill>
              </a:rPr>
              <a:t>stage</a:t>
            </a:r>
            <a:r>
              <a:rPr lang="pl-PL" sz="2400" dirty="0">
                <a:solidFill>
                  <a:srgbClr val="58585B"/>
                </a:solidFill>
              </a:rPr>
              <a:t> 1)</a:t>
            </a:r>
          </a:p>
          <a:p>
            <a:pPr>
              <a:defRPr/>
            </a:pPr>
            <a:endParaRPr lang="pl-PL" dirty="0">
              <a:solidFill>
                <a:srgbClr val="023B64"/>
              </a:solidFill>
            </a:endParaRPr>
          </a:p>
          <a:p>
            <a:pPr>
              <a:defRPr/>
            </a:pPr>
            <a:r>
              <a:rPr lang="pl-PL" sz="2400" dirty="0">
                <a:solidFill>
                  <a:srgbClr val="58585B"/>
                </a:solidFill>
              </a:rPr>
              <a:t>Wniosek nie może zawierać </a:t>
            </a:r>
            <a:r>
              <a:rPr lang="pl-PL" sz="2400" u="sng" dirty="0">
                <a:solidFill>
                  <a:srgbClr val="58585B"/>
                </a:solidFill>
              </a:rPr>
              <a:t>bezpośrednich i pośrednich</a:t>
            </a:r>
            <a:r>
              <a:rPr lang="pl-PL" sz="2400" dirty="0">
                <a:solidFill>
                  <a:srgbClr val="58585B"/>
                </a:solidFill>
              </a:rPr>
              <a:t> informacji o instytucjach i osobach uczestniczących w projekcie </a:t>
            </a:r>
          </a:p>
          <a:p>
            <a:pPr>
              <a:defRPr/>
            </a:pPr>
            <a:endParaRPr lang="pl-PL" sz="2400" dirty="0">
              <a:solidFill>
                <a:srgbClr val="023B64"/>
              </a:solidFill>
            </a:endParaRPr>
          </a:p>
          <a:p>
            <a:pPr marL="457200" indent="-457200">
              <a:buFontTx/>
              <a:buChar char="-"/>
              <a:defRPr/>
            </a:pPr>
            <a:endParaRPr lang="pl-PL" sz="2400" dirty="0">
              <a:solidFill>
                <a:srgbClr val="023B64"/>
              </a:solidFill>
            </a:endParaRPr>
          </a:p>
          <a:p>
            <a:pPr>
              <a:defRPr/>
            </a:pPr>
            <a:r>
              <a:rPr lang="pl-PL" sz="2400" dirty="0">
                <a:solidFill>
                  <a:srgbClr val="023B64"/>
                </a:solidFill>
              </a:rPr>
              <a:t>                  </a:t>
            </a:r>
            <a:r>
              <a:rPr lang="pl-PL" sz="2400" dirty="0">
                <a:solidFill>
                  <a:srgbClr val="58585B"/>
                </a:solidFill>
              </a:rPr>
              <a:t>Nie można podać: </a:t>
            </a:r>
          </a:p>
          <a:p>
            <a:pPr>
              <a:defRPr/>
            </a:pPr>
            <a:br>
              <a:rPr lang="pl-PL" sz="2400" dirty="0">
                <a:solidFill>
                  <a:srgbClr val="58585B"/>
                </a:solidFill>
              </a:rPr>
            </a:br>
            <a:r>
              <a:rPr lang="pl-PL" sz="2400" dirty="0">
                <a:solidFill>
                  <a:srgbClr val="58585B"/>
                </a:solidFill>
              </a:rPr>
              <a:t>- nazwy instytucji (nazwa skrócona)</a:t>
            </a:r>
          </a:p>
          <a:p>
            <a:pPr>
              <a:defRPr/>
            </a:pPr>
            <a:r>
              <a:rPr lang="pl-PL" sz="2400" dirty="0">
                <a:solidFill>
                  <a:srgbClr val="58585B"/>
                </a:solidFill>
              </a:rPr>
              <a:t>- logo </a:t>
            </a:r>
          </a:p>
          <a:p>
            <a:pPr>
              <a:defRPr/>
            </a:pPr>
            <a:r>
              <a:rPr lang="pl-PL" sz="2400" dirty="0">
                <a:solidFill>
                  <a:srgbClr val="58585B"/>
                </a:solidFill>
              </a:rPr>
              <a:t>- nazwiska personelu </a:t>
            </a:r>
          </a:p>
          <a:p>
            <a:pPr marL="342900" indent="-342900">
              <a:buFontTx/>
              <a:buChar char="-"/>
              <a:defRPr/>
            </a:pPr>
            <a:r>
              <a:rPr lang="pl-PL" sz="2400" dirty="0">
                <a:solidFill>
                  <a:srgbClr val="58585B"/>
                </a:solidFill>
              </a:rPr>
              <a:t>wszelkich danych, które umożliwią identyfikację uczestników np. linki do stron, odniesienia do wcześniej realizowanych własnych projektów i innych doświadczeń</a:t>
            </a:r>
          </a:p>
          <a:p>
            <a:pPr>
              <a:defRPr/>
            </a:pPr>
            <a:endParaRPr lang="pl-PL" sz="2400" dirty="0">
              <a:solidFill>
                <a:srgbClr val="58585B"/>
              </a:solidFill>
            </a:endParaRPr>
          </a:p>
          <a:p>
            <a:pPr>
              <a:defRPr/>
            </a:pPr>
            <a:endParaRPr lang="pl-PL" sz="2400" dirty="0">
              <a:solidFill>
                <a:srgbClr val="58585B"/>
              </a:solidFill>
            </a:endParaRPr>
          </a:p>
          <a:p>
            <a:pPr>
              <a:defRPr/>
            </a:pPr>
            <a:r>
              <a:rPr lang="pl-PL" sz="2400" dirty="0">
                <a:solidFill>
                  <a:srgbClr val="58585B"/>
                </a:solidFill>
              </a:rPr>
              <a:t>Wniosek może mieć odniesienia do własnych publikacji, jeśli nie zawiera, informacji, że autorem publikacji są wnioskodawcy </a:t>
            </a:r>
          </a:p>
          <a:p>
            <a:pPr marL="457200" indent="-457200">
              <a:buFontTx/>
              <a:buChar char="-"/>
              <a:defRPr/>
            </a:pPr>
            <a:endParaRPr lang="pl-PL" dirty="0">
              <a:solidFill>
                <a:srgbClr val="58585B"/>
              </a:solidFill>
            </a:endParaRPr>
          </a:p>
          <a:p>
            <a:pPr marL="457200" indent="-457200">
              <a:buFontTx/>
              <a:buChar char="-"/>
              <a:defRPr/>
            </a:pPr>
            <a:endParaRPr lang="pl-PL" dirty="0">
              <a:solidFill>
                <a:srgbClr val="023B64"/>
              </a:solidFill>
            </a:endParaRPr>
          </a:p>
          <a:p>
            <a:pPr>
              <a:defRPr/>
            </a:pPr>
            <a:endParaRPr lang="pl-PL" dirty="0">
              <a:solidFill>
                <a:srgbClr val="023B64"/>
              </a:solidFill>
            </a:endParaRPr>
          </a:p>
          <a:p>
            <a:pPr>
              <a:defRPr/>
            </a:pPr>
            <a:endParaRPr lang="pl-PL" dirty="0">
              <a:solidFill>
                <a:srgbClr val="023B64"/>
              </a:solidFill>
            </a:endParaRPr>
          </a:p>
          <a:p>
            <a:pPr>
              <a:defRPr/>
            </a:pPr>
            <a:endParaRPr lang="pl-PL" dirty="0">
              <a:solidFill>
                <a:srgbClr val="023B64"/>
              </a:solidFill>
            </a:endParaRPr>
          </a:p>
          <a:p>
            <a:pPr>
              <a:defRPr/>
            </a:pPr>
            <a:endParaRPr lang="pl-PL" dirty="0">
              <a:solidFill>
                <a:srgbClr val="023B64"/>
              </a:solidFill>
            </a:endParaRPr>
          </a:p>
          <a:p>
            <a:pPr>
              <a:defRPr/>
            </a:pPr>
            <a:endParaRPr lang="pl-PL" dirty="0">
              <a:solidFill>
                <a:srgbClr val="023B64"/>
              </a:solidFill>
            </a:endParaRPr>
          </a:p>
          <a:p>
            <a:pPr>
              <a:defRPr/>
            </a:pPr>
            <a:endParaRPr lang="pl-PL" dirty="0">
              <a:solidFill>
                <a:srgbClr val="023B64"/>
              </a:solidFill>
            </a:endParaRPr>
          </a:p>
          <a:p>
            <a:pPr>
              <a:defRPr/>
            </a:pPr>
            <a:endParaRPr lang="pl-PL" dirty="0">
              <a:solidFill>
                <a:srgbClr val="023B64"/>
              </a:solidFill>
            </a:endParaRPr>
          </a:p>
          <a:p>
            <a:pPr>
              <a:defRPr/>
            </a:pPr>
            <a:endParaRPr lang="pl-PL" dirty="0">
              <a:solidFill>
                <a:srgbClr val="023B64"/>
              </a:solidFill>
            </a:endParaRPr>
          </a:p>
          <a:p>
            <a:pPr>
              <a:defRPr/>
            </a:pPr>
            <a:endParaRPr lang="pl-PL" dirty="0">
              <a:solidFill>
                <a:srgbClr val="023B64"/>
              </a:solidFill>
            </a:endParaRPr>
          </a:p>
          <a:p>
            <a:pPr>
              <a:defRPr/>
            </a:pPr>
            <a:r>
              <a:rPr lang="pl-PL" dirty="0">
                <a:solidFill>
                  <a:srgbClr val="023B64"/>
                </a:solidFill>
              </a:rPr>
              <a:t>‚</a:t>
            </a:r>
          </a:p>
        </p:txBody>
      </p:sp>
      <p:sp>
        <p:nvSpPr>
          <p:cNvPr id="13316" name="Symbol zastępczy zawartości 3"/>
          <p:cNvSpPr>
            <a:spLocks noGrp="1"/>
          </p:cNvSpPr>
          <p:nvPr>
            <p:ph sz="half" idx="3"/>
          </p:nvPr>
        </p:nvSpPr>
        <p:spPr>
          <a:xfrm>
            <a:off x="10356850" y="1844675"/>
            <a:ext cx="9296400" cy="492125"/>
          </a:xfrm>
        </p:spPr>
        <p:txBody>
          <a:bodyPr/>
          <a:lstStyle/>
          <a:p>
            <a:r>
              <a:rPr lang="pl-PL" altLang="pl-PL"/>
              <a:t>zas</a:t>
            </a:r>
          </a:p>
        </p:txBody>
      </p:sp>
      <p:pic>
        <p:nvPicPr>
          <p:cNvPr id="13317" name="Obraz 4"/>
          <p:cNvPicPr>
            <a:picLocks noChangeAspect="1"/>
          </p:cNvPicPr>
          <p:nvPr/>
        </p:nvPicPr>
        <p:blipFill>
          <a:blip r:embed="rId2">
            <a:extLst>
              <a:ext uri="{28A0092B-C50C-407E-A947-70E740481C1C}">
                <a14:useLocalDpi xmlns:a14="http://schemas.microsoft.com/office/drawing/2010/main" val="0"/>
              </a:ext>
            </a:extLst>
          </a:blip>
          <a:srcRect l="28333" t="11481" r="29584" b="8521"/>
          <a:stretch>
            <a:fillRect/>
          </a:stretch>
        </p:blipFill>
        <p:spPr bwMode="auto">
          <a:xfrm>
            <a:off x="11804650" y="1812925"/>
            <a:ext cx="76962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zaokrąglony 5"/>
          <p:cNvSpPr/>
          <p:nvPr/>
        </p:nvSpPr>
        <p:spPr>
          <a:xfrm>
            <a:off x="679450" y="1311275"/>
            <a:ext cx="9525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Strzałka w dół 6"/>
          <p:cNvSpPr/>
          <p:nvPr/>
        </p:nvSpPr>
        <p:spPr>
          <a:xfrm>
            <a:off x="3270250" y="4130675"/>
            <a:ext cx="712788"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extLst>
      <p:ext uri="{BB962C8B-B14F-4D97-AF65-F5344CB8AC3E}">
        <p14:creationId xmlns:p14="http://schemas.microsoft.com/office/powerpoint/2010/main" val="3662233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52050" y="-494749"/>
            <a:ext cx="8508426" cy="1524000"/>
          </a:xfrm>
        </p:spPr>
        <p:txBody>
          <a:bodyPr>
            <a:normAutofit/>
          </a:bodyPr>
          <a:lstStyle/>
          <a:p>
            <a:r>
              <a:rPr lang="pl-PL" dirty="0">
                <a:solidFill>
                  <a:srgbClr val="C00000"/>
                </a:solidFill>
              </a:rPr>
              <a:t>Sekcja A - ogólne informacje </a:t>
            </a:r>
          </a:p>
        </p:txBody>
      </p:sp>
      <p:sp>
        <p:nvSpPr>
          <p:cNvPr id="3" name="Symbol zastępczy zawartości 2"/>
          <p:cNvSpPr>
            <a:spLocks noGrp="1"/>
          </p:cNvSpPr>
          <p:nvPr>
            <p:ph idx="1"/>
          </p:nvPr>
        </p:nvSpPr>
        <p:spPr>
          <a:xfrm>
            <a:off x="1382157" y="2788271"/>
            <a:ext cx="6156881" cy="7175175"/>
          </a:xfrm>
        </p:spPr>
        <p:txBody>
          <a:bodyPr>
            <a:normAutofit fontScale="92500" lnSpcReduction="10000"/>
          </a:bodyPr>
          <a:lstStyle/>
          <a:p>
            <a:pPr marL="457200" indent="-457200">
              <a:buFont typeface="Wingdings" panose="05000000000000000000" pitchFamily="2" charset="2"/>
              <a:buChar char="v"/>
            </a:pPr>
            <a:r>
              <a:rPr lang="pl-PL" dirty="0">
                <a:solidFill>
                  <a:srgbClr val="00365B"/>
                </a:solidFill>
              </a:rPr>
              <a:t>Akronim</a:t>
            </a:r>
          </a:p>
          <a:p>
            <a:pPr marL="457200" indent="-457200">
              <a:buFont typeface="Wingdings" panose="05000000000000000000" pitchFamily="2" charset="2"/>
              <a:buChar char="v"/>
            </a:pPr>
            <a:r>
              <a:rPr lang="pl-PL" dirty="0">
                <a:solidFill>
                  <a:srgbClr val="00365B"/>
                </a:solidFill>
              </a:rPr>
              <a:t>Tytuł projektu</a:t>
            </a:r>
          </a:p>
          <a:p>
            <a:pPr marL="457200" indent="-457200">
              <a:buFont typeface="Wingdings" panose="05000000000000000000" pitchFamily="2" charset="2"/>
              <a:buChar char="v"/>
            </a:pPr>
            <a:r>
              <a:rPr lang="pl-PL" dirty="0">
                <a:solidFill>
                  <a:srgbClr val="00365B"/>
                </a:solidFill>
              </a:rPr>
              <a:t>Czas trwania projektu w miesiącach</a:t>
            </a:r>
          </a:p>
          <a:p>
            <a:pPr marL="457200" indent="-457200">
              <a:buFont typeface="Wingdings" panose="05000000000000000000" pitchFamily="2" charset="2"/>
              <a:buChar char="v"/>
            </a:pPr>
            <a:r>
              <a:rPr lang="pl-PL" dirty="0">
                <a:solidFill>
                  <a:srgbClr val="00365B"/>
                </a:solidFill>
              </a:rPr>
              <a:t>Stałe słowa kluczowe (wybór z listy rozwijanej)</a:t>
            </a:r>
          </a:p>
          <a:p>
            <a:pPr marL="457200" indent="-457200">
              <a:buFont typeface="Wingdings" panose="05000000000000000000" pitchFamily="2" charset="2"/>
              <a:buChar char="v"/>
            </a:pPr>
            <a:r>
              <a:rPr lang="pl-PL" dirty="0">
                <a:solidFill>
                  <a:srgbClr val="00365B"/>
                </a:solidFill>
              </a:rPr>
              <a:t>Dowolne słowa kluczowe (Wnioskodawca może uzupełnić)</a:t>
            </a:r>
          </a:p>
          <a:p>
            <a:endParaRPr lang="pl-PL" dirty="0">
              <a:solidFill>
                <a:srgbClr val="00365B"/>
              </a:solidFill>
            </a:endParaRPr>
          </a:p>
          <a:p>
            <a:pPr marL="457200" indent="-457200">
              <a:buFont typeface="Wingdings" panose="05000000000000000000" pitchFamily="2" charset="2"/>
              <a:buChar char="v"/>
            </a:pPr>
            <a:r>
              <a:rPr lang="pl-PL" dirty="0">
                <a:solidFill>
                  <a:srgbClr val="00365B"/>
                </a:solidFill>
              </a:rPr>
              <a:t>Streszczenie projektu (max. 2 000 znaków ze spacjami)</a:t>
            </a:r>
          </a:p>
          <a:p>
            <a:endParaRPr lang="pl-PL" dirty="0">
              <a:solidFill>
                <a:srgbClr val="00365B"/>
              </a:solidFill>
            </a:endParaRPr>
          </a:p>
          <a:p>
            <a:endParaRPr lang="pl-PL" dirty="0">
              <a:solidFill>
                <a:srgbClr val="00365B"/>
              </a:solidFill>
            </a:endParaRPr>
          </a:p>
          <a:p>
            <a:r>
              <a:rPr lang="pl-PL" i="1" dirty="0">
                <a:solidFill>
                  <a:schemeClr val="tx1"/>
                </a:solidFill>
              </a:rPr>
              <a:t>Has </a:t>
            </a:r>
            <a:r>
              <a:rPr lang="pl-PL" i="1" dirty="0" err="1">
                <a:solidFill>
                  <a:schemeClr val="tx1"/>
                </a:solidFill>
              </a:rPr>
              <a:t>this</a:t>
            </a:r>
            <a:r>
              <a:rPr lang="pl-PL" i="1" dirty="0">
                <a:solidFill>
                  <a:schemeClr val="tx1"/>
                </a:solidFill>
              </a:rPr>
              <a:t> </a:t>
            </a:r>
            <a:r>
              <a:rPr lang="pl-PL" i="1" dirty="0" err="1">
                <a:solidFill>
                  <a:schemeClr val="tx1"/>
                </a:solidFill>
              </a:rPr>
              <a:t>proposal</a:t>
            </a:r>
            <a:r>
              <a:rPr lang="pl-PL" i="1" dirty="0">
                <a:solidFill>
                  <a:schemeClr val="tx1"/>
                </a:solidFill>
              </a:rPr>
              <a:t> (</a:t>
            </a:r>
            <a:r>
              <a:rPr lang="pl-PL" i="1" dirty="0" err="1">
                <a:solidFill>
                  <a:schemeClr val="tx1"/>
                </a:solidFill>
              </a:rPr>
              <a:t>or</a:t>
            </a:r>
            <a:r>
              <a:rPr lang="pl-PL" i="1" dirty="0">
                <a:solidFill>
                  <a:schemeClr val="tx1"/>
                </a:solidFill>
              </a:rPr>
              <a:t> a </a:t>
            </a:r>
            <a:r>
              <a:rPr lang="pl-PL" i="1" dirty="0" err="1">
                <a:solidFill>
                  <a:schemeClr val="tx1"/>
                </a:solidFill>
              </a:rPr>
              <a:t>very</a:t>
            </a:r>
            <a:r>
              <a:rPr lang="pl-PL" i="1" dirty="0">
                <a:solidFill>
                  <a:schemeClr val="tx1"/>
                </a:solidFill>
              </a:rPr>
              <a:t> </a:t>
            </a:r>
            <a:r>
              <a:rPr lang="pl-PL" i="1" dirty="0" err="1">
                <a:solidFill>
                  <a:schemeClr val="tx1"/>
                </a:solidFill>
              </a:rPr>
              <a:t>similar</a:t>
            </a:r>
            <a:r>
              <a:rPr lang="pl-PL" i="1" dirty="0">
                <a:solidFill>
                  <a:schemeClr val="tx1"/>
                </a:solidFill>
              </a:rPr>
              <a:t> one) </a:t>
            </a:r>
            <a:r>
              <a:rPr lang="pl-PL" i="1" dirty="0" err="1">
                <a:solidFill>
                  <a:schemeClr val="tx1"/>
                </a:solidFill>
              </a:rPr>
              <a:t>been</a:t>
            </a:r>
            <a:r>
              <a:rPr lang="pl-PL" i="1" dirty="0">
                <a:solidFill>
                  <a:schemeClr val="tx1"/>
                </a:solidFill>
              </a:rPr>
              <a:t> </a:t>
            </a:r>
            <a:r>
              <a:rPr lang="pl-PL" i="1" dirty="0" err="1">
                <a:solidFill>
                  <a:schemeClr val="tx1"/>
                </a:solidFill>
              </a:rPr>
              <a:t>submitted</a:t>
            </a:r>
            <a:r>
              <a:rPr lang="pl-PL" i="1" dirty="0">
                <a:solidFill>
                  <a:schemeClr val="tx1"/>
                </a:solidFill>
              </a:rPr>
              <a:t> in the past 2 </a:t>
            </a:r>
            <a:r>
              <a:rPr lang="pl-PL" i="1" dirty="0" err="1">
                <a:solidFill>
                  <a:schemeClr val="tx1"/>
                </a:solidFill>
              </a:rPr>
              <a:t>years</a:t>
            </a:r>
            <a:r>
              <a:rPr lang="pl-PL" i="1" dirty="0">
                <a:solidFill>
                  <a:schemeClr val="tx1"/>
                </a:solidFill>
              </a:rPr>
              <a:t> in </a:t>
            </a:r>
            <a:r>
              <a:rPr lang="pl-PL" i="1" dirty="0" err="1">
                <a:solidFill>
                  <a:schemeClr val="tx1"/>
                </a:solidFill>
              </a:rPr>
              <a:t>response</a:t>
            </a:r>
            <a:r>
              <a:rPr lang="pl-PL" i="1" dirty="0">
                <a:solidFill>
                  <a:schemeClr val="tx1"/>
                </a:solidFill>
              </a:rPr>
              <a:t> to a </a:t>
            </a:r>
            <a:r>
              <a:rPr lang="pl-PL" i="1" dirty="0" err="1">
                <a:solidFill>
                  <a:schemeClr val="tx1"/>
                </a:solidFill>
              </a:rPr>
              <a:t>call</a:t>
            </a:r>
            <a:r>
              <a:rPr lang="pl-PL" i="1" dirty="0">
                <a:solidFill>
                  <a:schemeClr val="tx1"/>
                </a:solidFill>
              </a:rPr>
              <a:t> for </a:t>
            </a:r>
            <a:r>
              <a:rPr lang="pl-PL" i="1" dirty="0" err="1">
                <a:solidFill>
                  <a:schemeClr val="tx1"/>
                </a:solidFill>
              </a:rPr>
              <a:t>proposals</a:t>
            </a:r>
            <a:r>
              <a:rPr lang="pl-PL" i="1" dirty="0">
                <a:solidFill>
                  <a:schemeClr val="tx1"/>
                </a:solidFill>
              </a:rPr>
              <a:t> </a:t>
            </a:r>
            <a:r>
              <a:rPr lang="pl-PL" i="1" dirty="0" err="1">
                <a:solidFill>
                  <a:schemeClr val="tx1"/>
                </a:solidFill>
              </a:rPr>
              <a:t>under</a:t>
            </a:r>
            <a:r>
              <a:rPr lang="pl-PL" i="1" dirty="0">
                <a:solidFill>
                  <a:schemeClr val="tx1"/>
                </a:solidFill>
              </a:rPr>
              <a:t> </a:t>
            </a:r>
            <a:r>
              <a:rPr lang="pl-PL" i="1" dirty="0" err="1">
                <a:solidFill>
                  <a:schemeClr val="tx1"/>
                </a:solidFill>
              </a:rPr>
              <a:t>any</a:t>
            </a:r>
            <a:r>
              <a:rPr lang="pl-PL" i="1" dirty="0">
                <a:solidFill>
                  <a:schemeClr val="tx1"/>
                </a:solidFill>
              </a:rPr>
              <a:t> EU </a:t>
            </a:r>
            <a:r>
              <a:rPr lang="pl-PL" i="1" dirty="0" err="1">
                <a:solidFill>
                  <a:schemeClr val="tx1"/>
                </a:solidFill>
              </a:rPr>
              <a:t>programme</a:t>
            </a:r>
            <a:r>
              <a:rPr lang="pl-PL" i="1" dirty="0">
                <a:solidFill>
                  <a:schemeClr val="tx1"/>
                </a:solidFill>
              </a:rPr>
              <a:t>, </a:t>
            </a:r>
            <a:r>
              <a:rPr lang="pl-PL" i="1" dirty="0" err="1">
                <a:solidFill>
                  <a:schemeClr val="tx1"/>
                </a:solidFill>
              </a:rPr>
              <a:t>including</a:t>
            </a:r>
            <a:r>
              <a:rPr lang="pl-PL" i="1" dirty="0">
                <a:solidFill>
                  <a:schemeClr val="tx1"/>
                </a:solidFill>
              </a:rPr>
              <a:t> the </a:t>
            </a:r>
            <a:r>
              <a:rPr lang="pl-PL" i="1" dirty="0" err="1">
                <a:solidFill>
                  <a:schemeClr val="tx1"/>
                </a:solidFill>
              </a:rPr>
              <a:t>current</a:t>
            </a:r>
            <a:r>
              <a:rPr lang="pl-PL" i="1" dirty="0">
                <a:solidFill>
                  <a:schemeClr val="tx1"/>
                </a:solidFill>
              </a:rPr>
              <a:t> </a:t>
            </a:r>
            <a:r>
              <a:rPr lang="pl-PL" i="1" dirty="0" err="1">
                <a:solidFill>
                  <a:schemeClr val="tx1"/>
                </a:solidFill>
              </a:rPr>
              <a:t>call</a:t>
            </a:r>
            <a:r>
              <a:rPr lang="pl-PL" i="1" dirty="0">
                <a:solidFill>
                  <a:schemeClr val="tx1"/>
                </a:solidFill>
              </a:rPr>
              <a:t>? YES/NO</a:t>
            </a:r>
          </a:p>
          <a:p>
            <a:endParaRPr lang="pl-PL" dirty="0"/>
          </a:p>
        </p:txBody>
      </p:sp>
      <p:pic>
        <p:nvPicPr>
          <p:cNvPr id="4" name="Obraz 3"/>
          <p:cNvPicPr>
            <a:picLocks noChangeAspect="1"/>
          </p:cNvPicPr>
          <p:nvPr/>
        </p:nvPicPr>
        <p:blipFill>
          <a:blip r:embed="rId2"/>
          <a:stretch>
            <a:fillRect/>
          </a:stretch>
        </p:blipFill>
        <p:spPr>
          <a:xfrm>
            <a:off x="8794750" y="1158875"/>
            <a:ext cx="9535856" cy="8497486"/>
          </a:xfrm>
          <a:prstGeom prst="rect">
            <a:avLst/>
          </a:prstGeom>
        </p:spPr>
      </p:pic>
      <p:pic>
        <p:nvPicPr>
          <p:cNvPr id="5" name="Obraz 4"/>
          <p:cNvPicPr>
            <a:picLocks noChangeAspect="1"/>
          </p:cNvPicPr>
          <p:nvPr/>
        </p:nvPicPr>
        <p:blipFill>
          <a:blip r:embed="rId3"/>
          <a:stretch>
            <a:fillRect/>
          </a:stretch>
        </p:blipFill>
        <p:spPr>
          <a:xfrm>
            <a:off x="8773160" y="1724025"/>
            <a:ext cx="10617242" cy="9601200"/>
          </a:xfrm>
          <a:prstGeom prst="rect">
            <a:avLst/>
          </a:prstGeom>
        </p:spPr>
      </p:pic>
    </p:spTree>
    <p:extLst>
      <p:ext uri="{BB962C8B-B14F-4D97-AF65-F5344CB8AC3E}">
        <p14:creationId xmlns:p14="http://schemas.microsoft.com/office/powerpoint/2010/main" val="3553653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37450" y="320676"/>
            <a:ext cx="12039600" cy="838200"/>
          </a:xfrm>
        </p:spPr>
        <p:txBody>
          <a:bodyPr>
            <a:normAutofit fontScale="90000"/>
          </a:bodyPr>
          <a:lstStyle/>
          <a:p>
            <a:r>
              <a:rPr lang="pl-PL" dirty="0">
                <a:solidFill>
                  <a:srgbClr val="C00000"/>
                </a:solidFill>
              </a:rPr>
              <a:t>Abstrakty – przykłady: </a:t>
            </a:r>
            <a:br>
              <a:rPr lang="pl-PL" dirty="0">
                <a:solidFill>
                  <a:srgbClr val="C00000"/>
                </a:solidFill>
              </a:rPr>
            </a:br>
            <a:r>
              <a:rPr lang="pl-PL" dirty="0">
                <a:solidFill>
                  <a:srgbClr val="C00000"/>
                </a:solidFill>
              </a:rPr>
              <a:t>baza </a:t>
            </a:r>
            <a:r>
              <a:rPr lang="pl-PL" dirty="0" err="1">
                <a:solidFill>
                  <a:srgbClr val="C00000"/>
                </a:solidFill>
              </a:rPr>
              <a:t>Cordis</a:t>
            </a:r>
            <a:r>
              <a:rPr lang="pl-PL" dirty="0">
                <a:solidFill>
                  <a:srgbClr val="C00000"/>
                </a:solidFill>
              </a:rPr>
              <a:t> </a:t>
            </a:r>
          </a:p>
        </p:txBody>
      </p:sp>
      <p:pic>
        <p:nvPicPr>
          <p:cNvPr id="4" name="Obraz 3"/>
          <p:cNvPicPr>
            <a:picLocks noChangeAspect="1"/>
          </p:cNvPicPr>
          <p:nvPr/>
        </p:nvPicPr>
        <p:blipFill rotWithShape="1">
          <a:blip r:embed="rId2"/>
          <a:srcRect l="22049" t="16451" r="40451" b="56142"/>
          <a:stretch/>
        </p:blipFill>
        <p:spPr>
          <a:xfrm>
            <a:off x="796051" y="1311275"/>
            <a:ext cx="8954691" cy="3681374"/>
          </a:xfrm>
          <a:prstGeom prst="rect">
            <a:avLst/>
          </a:prstGeom>
        </p:spPr>
      </p:pic>
      <p:sp>
        <p:nvSpPr>
          <p:cNvPr id="3" name="Symbol zastępczy tekstu 2"/>
          <p:cNvSpPr>
            <a:spLocks noGrp="1"/>
          </p:cNvSpPr>
          <p:nvPr>
            <p:ph type="body" idx="1"/>
          </p:nvPr>
        </p:nvSpPr>
        <p:spPr/>
        <p:txBody>
          <a:bodyPr/>
          <a:lstStyle/>
          <a:p>
            <a:endParaRPr lang="pl-PL" dirty="0"/>
          </a:p>
        </p:txBody>
      </p:sp>
      <p:pic>
        <p:nvPicPr>
          <p:cNvPr id="5" name="Obraz 4"/>
          <p:cNvPicPr>
            <a:picLocks noChangeAspect="1"/>
          </p:cNvPicPr>
          <p:nvPr/>
        </p:nvPicPr>
        <p:blipFill rotWithShape="1">
          <a:blip r:embed="rId3"/>
          <a:srcRect l="22500" t="31482" r="24584" b="23333"/>
          <a:stretch/>
        </p:blipFill>
        <p:spPr>
          <a:xfrm>
            <a:off x="9756140" y="1540511"/>
            <a:ext cx="9677400" cy="4648200"/>
          </a:xfrm>
          <a:prstGeom prst="rect">
            <a:avLst/>
          </a:prstGeom>
        </p:spPr>
      </p:pic>
      <p:pic>
        <p:nvPicPr>
          <p:cNvPr id="6" name="Obraz 5"/>
          <p:cNvPicPr>
            <a:picLocks noChangeAspect="1"/>
          </p:cNvPicPr>
          <p:nvPr/>
        </p:nvPicPr>
        <p:blipFill rotWithShape="1">
          <a:blip r:embed="rId4"/>
          <a:srcRect l="21667" t="30740" r="29583" b="20371"/>
          <a:stretch/>
        </p:blipFill>
        <p:spPr>
          <a:xfrm>
            <a:off x="859472" y="5450484"/>
            <a:ext cx="8915400" cy="5029200"/>
          </a:xfrm>
          <a:prstGeom prst="rect">
            <a:avLst/>
          </a:prstGeom>
        </p:spPr>
      </p:pic>
    </p:spTree>
    <p:extLst>
      <p:ext uri="{BB962C8B-B14F-4D97-AF65-F5344CB8AC3E}">
        <p14:creationId xmlns:p14="http://schemas.microsoft.com/office/powerpoint/2010/main" val="328385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18450" y="244475"/>
            <a:ext cx="11353800" cy="1295401"/>
          </a:xfrm>
        </p:spPr>
        <p:txBody>
          <a:bodyPr>
            <a:normAutofit fontScale="90000"/>
          </a:bodyPr>
          <a:lstStyle/>
          <a:p>
            <a:r>
              <a:rPr lang="pl-PL" dirty="0">
                <a:solidFill>
                  <a:srgbClr val="C00000"/>
                </a:solidFill>
              </a:rPr>
              <a:t>Część A wniosku – wypełnia każdy uczestnik </a:t>
            </a:r>
          </a:p>
        </p:txBody>
      </p:sp>
      <p:sp>
        <p:nvSpPr>
          <p:cNvPr id="3" name="Symbol zastępczy tekstu 2"/>
          <p:cNvSpPr>
            <a:spLocks noGrp="1"/>
          </p:cNvSpPr>
          <p:nvPr>
            <p:ph type="body" idx="1"/>
          </p:nvPr>
        </p:nvSpPr>
        <p:spPr>
          <a:xfrm>
            <a:off x="679450" y="1920875"/>
            <a:ext cx="18094325" cy="8153400"/>
          </a:xfrm>
        </p:spPr>
        <p:txBody>
          <a:bodyPr/>
          <a:lstStyle/>
          <a:p>
            <a:r>
              <a:rPr lang="pl-PL" dirty="0">
                <a:solidFill>
                  <a:srgbClr val="00365B"/>
                </a:solidFill>
              </a:rPr>
              <a:t>Dane organizacji (</a:t>
            </a:r>
            <a:r>
              <a:rPr lang="pl-PL" dirty="0" err="1">
                <a:solidFill>
                  <a:srgbClr val="00365B"/>
                </a:solidFill>
              </a:rPr>
              <a:t>Organisational</a:t>
            </a:r>
            <a:r>
              <a:rPr lang="pl-PL" dirty="0">
                <a:solidFill>
                  <a:srgbClr val="00365B"/>
                </a:solidFill>
              </a:rPr>
              <a:t> Data), m in.:</a:t>
            </a:r>
          </a:p>
          <a:p>
            <a:pPr marL="457200" indent="-457200">
              <a:buFont typeface="Wingdings" panose="05000000000000000000" pitchFamily="2" charset="2"/>
              <a:buChar char="v"/>
            </a:pPr>
            <a:r>
              <a:rPr lang="pl-PL" dirty="0">
                <a:solidFill>
                  <a:srgbClr val="00365B"/>
                </a:solidFill>
              </a:rPr>
              <a:t>Dane prawne, status SME;</a:t>
            </a:r>
          </a:p>
          <a:p>
            <a:pPr marL="457200" indent="-457200">
              <a:buFont typeface="Wingdings" panose="05000000000000000000" pitchFamily="2" charset="2"/>
              <a:buChar char="v"/>
            </a:pPr>
            <a:r>
              <a:rPr lang="pl-PL" dirty="0">
                <a:solidFill>
                  <a:srgbClr val="00365B"/>
                </a:solidFill>
              </a:rPr>
              <a:t>Jednostki zaangażowane;</a:t>
            </a:r>
          </a:p>
          <a:p>
            <a:pPr marL="457200" indent="-457200">
              <a:buFont typeface="Wingdings" panose="05000000000000000000" pitchFamily="2" charset="2"/>
              <a:buChar char="v"/>
            </a:pPr>
            <a:r>
              <a:rPr lang="pl-PL" dirty="0">
                <a:solidFill>
                  <a:srgbClr val="00365B"/>
                </a:solidFill>
              </a:rPr>
              <a:t>Osoba do kontaktu</a:t>
            </a:r>
          </a:p>
          <a:p>
            <a:endParaRPr lang="pl-PL" dirty="0">
              <a:solidFill>
                <a:srgbClr val="00365B"/>
              </a:solidFill>
            </a:endParaRPr>
          </a:p>
          <a:p>
            <a:pPr marL="457200" indent="-457200">
              <a:buFont typeface="Wingdings" panose="05000000000000000000" pitchFamily="2" charset="2"/>
              <a:buChar char="ü"/>
            </a:pPr>
            <a:r>
              <a:rPr lang="pl-PL" dirty="0">
                <a:solidFill>
                  <a:srgbClr val="00365B"/>
                </a:solidFill>
              </a:rPr>
              <a:t>Naukowcy/badacze zaangażowani w projekt;</a:t>
            </a:r>
          </a:p>
          <a:p>
            <a:pPr marL="457200" indent="-457200">
              <a:buFont typeface="Wingdings" panose="05000000000000000000" pitchFamily="2" charset="2"/>
              <a:buChar char="ü"/>
            </a:pPr>
            <a:r>
              <a:rPr lang="pl-PL" dirty="0">
                <a:solidFill>
                  <a:srgbClr val="00365B"/>
                </a:solidFill>
              </a:rPr>
              <a:t>Rola organizacji uczestniczącej w projekcie (do zaznaczenia na przygotowanej liście).</a:t>
            </a:r>
          </a:p>
          <a:p>
            <a:pPr marL="457200" indent="-457200">
              <a:buFont typeface="Wingdings" panose="05000000000000000000" pitchFamily="2" charset="2"/>
              <a:buChar char="ü"/>
            </a:pPr>
            <a:r>
              <a:rPr lang="pl-PL" dirty="0">
                <a:solidFill>
                  <a:srgbClr val="00365B"/>
                </a:solidFill>
              </a:rPr>
              <a:t>Wykaz do 5 publikacji, powszechnie używanych zbiorów danych, (…) istotnych dla treści konkursu;</a:t>
            </a:r>
          </a:p>
          <a:p>
            <a:pPr marL="457200" indent="-457200">
              <a:buFont typeface="Wingdings" panose="05000000000000000000" pitchFamily="2" charset="2"/>
              <a:buChar char="ü"/>
            </a:pPr>
            <a:r>
              <a:rPr lang="pl-PL" dirty="0">
                <a:solidFill>
                  <a:srgbClr val="00365B"/>
                </a:solidFill>
              </a:rPr>
              <a:t>Lista do 5 najistotniejszych, wcześniejszych projektów związanych z tematem konkursu;</a:t>
            </a:r>
          </a:p>
          <a:p>
            <a:endParaRPr lang="pl-PL" dirty="0">
              <a:solidFill>
                <a:srgbClr val="00365B"/>
              </a:solidFill>
            </a:endParaRPr>
          </a:p>
          <a:p>
            <a:pPr marL="457200" indent="-457200">
              <a:buFont typeface="Wingdings" panose="05000000000000000000" pitchFamily="2" charset="2"/>
              <a:buChar char="ü"/>
            </a:pPr>
            <a:r>
              <a:rPr lang="pl-PL" dirty="0">
                <a:solidFill>
                  <a:srgbClr val="00365B"/>
                </a:solidFill>
              </a:rPr>
              <a:t>Opis znaczącej infrastruktury znaczących dla proponowanych prac.</a:t>
            </a:r>
          </a:p>
          <a:p>
            <a:pPr marL="457200" indent="-457200">
              <a:buFont typeface="Wingdings" panose="05000000000000000000" pitchFamily="2" charset="2"/>
              <a:buChar char="ü"/>
            </a:pPr>
            <a:r>
              <a:rPr lang="pl-PL" dirty="0" err="1">
                <a:solidFill>
                  <a:srgbClr val="00365B"/>
                </a:solidFill>
              </a:rPr>
              <a:t>Gender</a:t>
            </a:r>
            <a:r>
              <a:rPr lang="pl-PL" dirty="0">
                <a:solidFill>
                  <a:srgbClr val="00365B"/>
                </a:solidFill>
              </a:rPr>
              <a:t> </a:t>
            </a:r>
            <a:r>
              <a:rPr lang="pl-PL" dirty="0" err="1">
                <a:solidFill>
                  <a:srgbClr val="00365B"/>
                </a:solidFill>
              </a:rPr>
              <a:t>Equality</a:t>
            </a:r>
            <a:r>
              <a:rPr lang="pl-PL" dirty="0">
                <a:solidFill>
                  <a:srgbClr val="00365B"/>
                </a:solidFill>
              </a:rPr>
              <a:t> Plan</a:t>
            </a:r>
            <a:endParaRPr lang="pl-PL" dirty="0"/>
          </a:p>
          <a:p>
            <a:endParaRPr lang="pl-PL" dirty="0"/>
          </a:p>
        </p:txBody>
      </p:sp>
    </p:spTree>
    <p:extLst>
      <p:ext uri="{BB962C8B-B14F-4D97-AF65-F5344CB8AC3E}">
        <p14:creationId xmlns:p14="http://schemas.microsoft.com/office/powerpoint/2010/main" val="394026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0646" y="542357"/>
            <a:ext cx="6079396" cy="833228"/>
          </a:xfrm>
          <a:prstGeom prst="rect">
            <a:avLst/>
          </a:prstGeom>
        </p:spPr>
        <p:txBody>
          <a:bodyPr vert="horz" wrap="square" lIns="0" tIns="20942" rIns="0" bIns="0" rtlCol="0" anchor="ctr">
            <a:spAutoFit/>
          </a:bodyPr>
          <a:lstStyle/>
          <a:p>
            <a:pPr marL="20942">
              <a:spcBef>
                <a:spcPts val="165"/>
              </a:spcBef>
            </a:pPr>
            <a:r>
              <a:rPr sz="5277" spc="313" dirty="0">
                <a:latin typeface="+mn-lt"/>
              </a:rPr>
              <a:t>Rodzaje</a:t>
            </a:r>
            <a:r>
              <a:rPr sz="5277" spc="-272" dirty="0">
                <a:latin typeface="+mn-lt"/>
              </a:rPr>
              <a:t> </a:t>
            </a:r>
            <a:r>
              <a:rPr sz="5277" spc="247" dirty="0">
                <a:latin typeface="+mn-lt"/>
              </a:rPr>
              <a:t>projektów</a:t>
            </a:r>
            <a:endParaRPr sz="5277" dirty="0">
              <a:latin typeface="+mn-lt"/>
            </a:endParaRPr>
          </a:p>
        </p:txBody>
      </p:sp>
      <p:pic>
        <p:nvPicPr>
          <p:cNvPr id="3" name="object 3"/>
          <p:cNvPicPr/>
          <p:nvPr/>
        </p:nvPicPr>
        <p:blipFill>
          <a:blip r:embed="rId2" cstate="print"/>
          <a:stretch>
            <a:fillRect/>
          </a:stretch>
        </p:blipFill>
        <p:spPr>
          <a:xfrm>
            <a:off x="5523602" y="5167152"/>
            <a:ext cx="2318252" cy="2315739"/>
          </a:xfrm>
          <a:prstGeom prst="rect">
            <a:avLst/>
          </a:prstGeom>
        </p:spPr>
      </p:pic>
      <p:sp>
        <p:nvSpPr>
          <p:cNvPr id="4" name="object 4"/>
          <p:cNvSpPr txBox="1"/>
          <p:nvPr/>
        </p:nvSpPr>
        <p:spPr>
          <a:xfrm>
            <a:off x="5924847" y="5855924"/>
            <a:ext cx="1520371" cy="842941"/>
          </a:xfrm>
          <a:prstGeom prst="rect">
            <a:avLst/>
          </a:prstGeom>
        </p:spPr>
        <p:txBody>
          <a:bodyPr vert="horz" wrap="square" lIns="0" tIns="21989" rIns="0" bIns="0" rtlCol="0">
            <a:spAutoFit/>
          </a:bodyPr>
          <a:lstStyle/>
          <a:p>
            <a:pPr marL="193716">
              <a:lnSpc>
                <a:spcPts val="3216"/>
              </a:lnSpc>
              <a:spcBef>
                <a:spcPts val="173"/>
              </a:spcBef>
            </a:pPr>
            <a:r>
              <a:rPr sz="2803" spc="-16" dirty="0">
                <a:solidFill>
                  <a:srgbClr val="FFFFFF"/>
                </a:solidFill>
                <a:latin typeface="Calibri"/>
                <a:cs typeface="Calibri"/>
              </a:rPr>
              <a:t>Rodzaje</a:t>
            </a:r>
            <a:endParaRPr sz="2803">
              <a:latin typeface="Calibri"/>
              <a:cs typeface="Calibri"/>
            </a:endParaRPr>
          </a:p>
          <a:p>
            <a:pPr marL="20942">
              <a:lnSpc>
                <a:spcPts val="3216"/>
              </a:lnSpc>
            </a:pPr>
            <a:r>
              <a:rPr sz="2803" spc="-16" dirty="0">
                <a:solidFill>
                  <a:srgbClr val="FFFFFF"/>
                </a:solidFill>
                <a:latin typeface="Calibri"/>
                <a:cs typeface="Calibri"/>
              </a:rPr>
              <a:t>projektów</a:t>
            </a:r>
            <a:endParaRPr sz="2803">
              <a:latin typeface="Calibri"/>
              <a:cs typeface="Calibri"/>
            </a:endParaRPr>
          </a:p>
        </p:txBody>
      </p:sp>
      <p:pic>
        <p:nvPicPr>
          <p:cNvPr id="5" name="object 5"/>
          <p:cNvPicPr/>
          <p:nvPr/>
        </p:nvPicPr>
        <p:blipFill>
          <a:blip r:embed="rId3" cstate="print"/>
          <a:stretch>
            <a:fillRect/>
          </a:stretch>
        </p:blipFill>
        <p:spPr>
          <a:xfrm>
            <a:off x="6292479" y="4476030"/>
            <a:ext cx="787976" cy="496361"/>
          </a:xfrm>
          <a:prstGeom prst="rect">
            <a:avLst/>
          </a:prstGeom>
        </p:spPr>
      </p:pic>
      <p:pic>
        <p:nvPicPr>
          <p:cNvPr id="6" name="object 6"/>
          <p:cNvPicPr/>
          <p:nvPr/>
        </p:nvPicPr>
        <p:blipFill>
          <a:blip r:embed="rId4" cstate="print"/>
          <a:stretch>
            <a:fillRect/>
          </a:stretch>
        </p:blipFill>
        <p:spPr>
          <a:xfrm>
            <a:off x="5523602" y="1937929"/>
            <a:ext cx="2318252" cy="2315739"/>
          </a:xfrm>
          <a:prstGeom prst="rect">
            <a:avLst/>
          </a:prstGeom>
        </p:spPr>
      </p:pic>
      <p:sp>
        <p:nvSpPr>
          <p:cNvPr id="7" name="object 7"/>
          <p:cNvSpPr txBox="1"/>
          <p:nvPr/>
        </p:nvSpPr>
        <p:spPr>
          <a:xfrm>
            <a:off x="6419908" y="2821170"/>
            <a:ext cx="532968" cy="453540"/>
          </a:xfrm>
          <a:prstGeom prst="rect">
            <a:avLst/>
          </a:prstGeom>
        </p:spPr>
        <p:txBody>
          <a:bodyPr vert="horz" wrap="square" lIns="0" tIns="21989" rIns="0" bIns="0" rtlCol="0">
            <a:spAutoFit/>
          </a:bodyPr>
          <a:lstStyle/>
          <a:p>
            <a:pPr marL="20942">
              <a:spcBef>
                <a:spcPts val="173"/>
              </a:spcBef>
            </a:pPr>
            <a:r>
              <a:rPr sz="2803" dirty="0">
                <a:solidFill>
                  <a:srgbClr val="FFFFFF"/>
                </a:solidFill>
                <a:latin typeface="Calibri"/>
                <a:cs typeface="Calibri"/>
              </a:rPr>
              <a:t>RIA</a:t>
            </a:r>
            <a:endParaRPr sz="2803">
              <a:latin typeface="Calibri"/>
              <a:cs typeface="Calibri"/>
            </a:endParaRPr>
          </a:p>
        </p:txBody>
      </p:sp>
      <p:grpSp>
        <p:nvGrpSpPr>
          <p:cNvPr id="8" name="object 8"/>
          <p:cNvGrpSpPr/>
          <p:nvPr/>
        </p:nvGrpSpPr>
        <p:grpSpPr>
          <a:xfrm>
            <a:off x="7657149" y="6659859"/>
            <a:ext cx="2980014" cy="2436575"/>
            <a:chOff x="4643628" y="4038587"/>
            <a:chExt cx="1807210" cy="1477645"/>
          </a:xfrm>
        </p:grpSpPr>
        <p:pic>
          <p:nvPicPr>
            <p:cNvPr id="9" name="object 9"/>
            <p:cNvPicPr/>
            <p:nvPr/>
          </p:nvPicPr>
          <p:blipFill>
            <a:blip r:embed="rId5" cstate="print"/>
            <a:stretch>
              <a:fillRect/>
            </a:stretch>
          </p:blipFill>
          <p:spPr>
            <a:xfrm>
              <a:off x="4643628" y="4038587"/>
              <a:ext cx="499135" cy="564654"/>
            </a:xfrm>
            <a:prstGeom prst="rect">
              <a:avLst/>
            </a:prstGeom>
          </p:spPr>
        </p:pic>
        <p:pic>
          <p:nvPicPr>
            <p:cNvPr id="10" name="object 10"/>
            <p:cNvPicPr/>
            <p:nvPr/>
          </p:nvPicPr>
          <p:blipFill>
            <a:blip r:embed="rId6" cstate="print"/>
            <a:stretch>
              <a:fillRect/>
            </a:stretch>
          </p:blipFill>
          <p:spPr>
            <a:xfrm>
              <a:off x="5045964" y="4111751"/>
              <a:ext cx="1404365" cy="1404366"/>
            </a:xfrm>
            <a:prstGeom prst="rect">
              <a:avLst/>
            </a:prstGeom>
          </p:spPr>
        </p:pic>
      </p:grpSp>
      <p:sp>
        <p:nvSpPr>
          <p:cNvPr id="11" name="object 11"/>
          <p:cNvSpPr txBox="1"/>
          <p:nvPr/>
        </p:nvSpPr>
        <p:spPr>
          <a:xfrm>
            <a:off x="9181291" y="7666341"/>
            <a:ext cx="601029" cy="452483"/>
          </a:xfrm>
          <a:prstGeom prst="rect">
            <a:avLst/>
          </a:prstGeom>
        </p:spPr>
        <p:txBody>
          <a:bodyPr vert="horz" wrap="square" lIns="0" tIns="20942" rIns="0" bIns="0" rtlCol="0">
            <a:spAutoFit/>
          </a:bodyPr>
          <a:lstStyle/>
          <a:p>
            <a:pPr marL="20942">
              <a:spcBef>
                <a:spcPts val="165"/>
              </a:spcBef>
            </a:pPr>
            <a:r>
              <a:rPr sz="2803" spc="-8" dirty="0">
                <a:solidFill>
                  <a:srgbClr val="FFFFFF"/>
                </a:solidFill>
                <a:latin typeface="Calibri"/>
                <a:cs typeface="Calibri"/>
              </a:rPr>
              <a:t>C</a:t>
            </a:r>
            <a:r>
              <a:rPr sz="2803" spc="-25" dirty="0">
                <a:solidFill>
                  <a:srgbClr val="FFFFFF"/>
                </a:solidFill>
                <a:latin typeface="Calibri"/>
                <a:cs typeface="Calibri"/>
              </a:rPr>
              <a:t>S</a:t>
            </a:r>
            <a:r>
              <a:rPr sz="2803" dirty="0">
                <a:solidFill>
                  <a:srgbClr val="FFFFFF"/>
                </a:solidFill>
                <a:latin typeface="Calibri"/>
                <a:cs typeface="Calibri"/>
              </a:rPr>
              <a:t>A</a:t>
            </a:r>
            <a:endParaRPr sz="2803">
              <a:latin typeface="Calibri"/>
              <a:cs typeface="Calibri"/>
            </a:endParaRPr>
          </a:p>
        </p:txBody>
      </p:sp>
      <p:grpSp>
        <p:nvGrpSpPr>
          <p:cNvPr id="12" name="object 12"/>
          <p:cNvGrpSpPr/>
          <p:nvPr/>
        </p:nvGrpSpPr>
        <p:grpSpPr>
          <a:xfrm>
            <a:off x="2729132" y="6659859"/>
            <a:ext cx="2980014" cy="2436575"/>
            <a:chOff x="1655064" y="4038587"/>
            <a:chExt cx="1807210" cy="1477645"/>
          </a:xfrm>
        </p:grpSpPr>
        <p:pic>
          <p:nvPicPr>
            <p:cNvPr id="13" name="object 13"/>
            <p:cNvPicPr/>
            <p:nvPr/>
          </p:nvPicPr>
          <p:blipFill>
            <a:blip r:embed="rId7" cstate="print"/>
            <a:stretch>
              <a:fillRect/>
            </a:stretch>
          </p:blipFill>
          <p:spPr>
            <a:xfrm>
              <a:off x="2962656" y="4038587"/>
              <a:ext cx="499122" cy="564654"/>
            </a:xfrm>
            <a:prstGeom prst="rect">
              <a:avLst/>
            </a:prstGeom>
          </p:spPr>
        </p:pic>
        <p:pic>
          <p:nvPicPr>
            <p:cNvPr id="14" name="object 14"/>
            <p:cNvPicPr/>
            <p:nvPr/>
          </p:nvPicPr>
          <p:blipFill>
            <a:blip r:embed="rId8" cstate="print"/>
            <a:stretch>
              <a:fillRect/>
            </a:stretch>
          </p:blipFill>
          <p:spPr>
            <a:xfrm>
              <a:off x="1655064" y="4111751"/>
              <a:ext cx="1404365" cy="1404366"/>
            </a:xfrm>
            <a:prstGeom prst="rect">
              <a:avLst/>
            </a:prstGeom>
          </p:spPr>
        </p:pic>
      </p:grpSp>
      <p:sp>
        <p:nvSpPr>
          <p:cNvPr id="15" name="object 15"/>
          <p:cNvSpPr txBox="1"/>
          <p:nvPr/>
        </p:nvSpPr>
        <p:spPr>
          <a:xfrm>
            <a:off x="3718420" y="7666340"/>
            <a:ext cx="340304" cy="452483"/>
          </a:xfrm>
          <a:prstGeom prst="rect">
            <a:avLst/>
          </a:prstGeom>
        </p:spPr>
        <p:txBody>
          <a:bodyPr vert="horz" wrap="square" lIns="0" tIns="20942" rIns="0" bIns="0" rtlCol="0">
            <a:spAutoFit/>
          </a:bodyPr>
          <a:lstStyle/>
          <a:p>
            <a:pPr marL="20942">
              <a:spcBef>
                <a:spcPts val="165"/>
              </a:spcBef>
            </a:pPr>
            <a:r>
              <a:rPr sz="2803" dirty="0">
                <a:solidFill>
                  <a:srgbClr val="FFFFFF"/>
                </a:solidFill>
                <a:latin typeface="Calibri"/>
                <a:cs typeface="Calibri"/>
              </a:rPr>
              <a:t>IA</a:t>
            </a:r>
            <a:endParaRPr sz="2803">
              <a:latin typeface="Calibri"/>
              <a:cs typeface="Calibri"/>
            </a:endParaRPr>
          </a:p>
        </p:txBody>
      </p:sp>
      <p:pic>
        <p:nvPicPr>
          <p:cNvPr id="16" name="object 16"/>
          <p:cNvPicPr/>
          <p:nvPr/>
        </p:nvPicPr>
        <p:blipFill>
          <a:blip r:embed="rId9" cstate="print"/>
          <a:stretch>
            <a:fillRect/>
          </a:stretch>
        </p:blipFill>
        <p:spPr>
          <a:xfrm>
            <a:off x="13641898" y="3541292"/>
            <a:ext cx="4106305" cy="4196573"/>
          </a:xfrm>
          <a:prstGeom prst="rect">
            <a:avLst/>
          </a:prstGeom>
        </p:spPr>
      </p:pic>
    </p:spTree>
    <p:extLst>
      <p:ext uri="{BB962C8B-B14F-4D97-AF65-F5344CB8AC3E}">
        <p14:creationId xmlns:p14="http://schemas.microsoft.com/office/powerpoint/2010/main" val="580481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endParaRPr lang="pl-PL"/>
          </a:p>
        </p:txBody>
      </p:sp>
      <p:sp>
        <p:nvSpPr>
          <p:cNvPr id="3" name="Symbol zastępczy tekstu 2"/>
          <p:cNvSpPr>
            <a:spLocks noGrp="1"/>
          </p:cNvSpPr>
          <p:nvPr>
            <p:ph type="body" idx="1"/>
          </p:nvPr>
        </p:nvSpPr>
        <p:spPr/>
        <p:txBody>
          <a:bodyPr/>
          <a:lstStyle/>
          <a:p>
            <a:endParaRPr lang="pl-PL"/>
          </a:p>
        </p:txBody>
      </p:sp>
      <p:pic>
        <p:nvPicPr>
          <p:cNvPr id="4" name="Obraz 3"/>
          <p:cNvPicPr>
            <a:picLocks noChangeAspect="1"/>
          </p:cNvPicPr>
          <p:nvPr/>
        </p:nvPicPr>
        <p:blipFill>
          <a:blip r:embed="rId2"/>
          <a:stretch>
            <a:fillRect/>
          </a:stretch>
        </p:blipFill>
        <p:spPr>
          <a:xfrm>
            <a:off x="0" y="515133"/>
            <a:ext cx="20104100" cy="10119063"/>
          </a:xfrm>
          <a:prstGeom prst="rect">
            <a:avLst/>
          </a:prstGeom>
        </p:spPr>
      </p:pic>
    </p:spTree>
    <p:extLst>
      <p:ext uri="{BB962C8B-B14F-4D97-AF65-F5344CB8AC3E}">
        <p14:creationId xmlns:p14="http://schemas.microsoft.com/office/powerpoint/2010/main" val="2990942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652250" y="244476"/>
            <a:ext cx="8382000" cy="838200"/>
          </a:xfrm>
        </p:spPr>
        <p:txBody>
          <a:bodyPr>
            <a:normAutofit fontScale="90000"/>
          </a:bodyPr>
          <a:lstStyle/>
          <a:p>
            <a:r>
              <a:rPr lang="pl-PL" dirty="0">
                <a:solidFill>
                  <a:srgbClr val="C00000"/>
                </a:solidFill>
              </a:rPr>
              <a:t>Rola instytucji w projekcie </a:t>
            </a:r>
          </a:p>
        </p:txBody>
      </p:sp>
      <p:sp>
        <p:nvSpPr>
          <p:cNvPr id="3" name="Symbol zastępczy tekstu 2"/>
          <p:cNvSpPr>
            <a:spLocks noGrp="1"/>
          </p:cNvSpPr>
          <p:nvPr>
            <p:ph type="body" idx="1"/>
          </p:nvPr>
        </p:nvSpPr>
        <p:spPr/>
        <p:txBody>
          <a:bodyPr/>
          <a:lstStyle/>
          <a:p>
            <a:endParaRPr lang="pl-PL"/>
          </a:p>
        </p:txBody>
      </p:sp>
      <p:pic>
        <p:nvPicPr>
          <p:cNvPr id="4" name="Obraz 3"/>
          <p:cNvPicPr>
            <a:picLocks noChangeAspect="1"/>
          </p:cNvPicPr>
          <p:nvPr/>
        </p:nvPicPr>
        <p:blipFill>
          <a:blip r:embed="rId2"/>
          <a:stretch>
            <a:fillRect/>
          </a:stretch>
        </p:blipFill>
        <p:spPr>
          <a:xfrm>
            <a:off x="3402012" y="1231946"/>
            <a:ext cx="12649200" cy="10044561"/>
          </a:xfrm>
          <a:prstGeom prst="rect">
            <a:avLst/>
          </a:prstGeom>
        </p:spPr>
      </p:pic>
    </p:spTree>
    <p:extLst>
      <p:ext uri="{BB962C8B-B14F-4D97-AF65-F5344CB8AC3E}">
        <p14:creationId xmlns:p14="http://schemas.microsoft.com/office/powerpoint/2010/main" val="1565685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1650" y="473075"/>
            <a:ext cx="7848600" cy="1295400"/>
          </a:xfrm>
        </p:spPr>
        <p:txBody>
          <a:bodyPr>
            <a:normAutofit/>
          </a:bodyPr>
          <a:lstStyle/>
          <a:p>
            <a:r>
              <a:rPr lang="pl-PL" dirty="0">
                <a:solidFill>
                  <a:srgbClr val="C00000"/>
                </a:solidFill>
              </a:rPr>
              <a:t>Potencjał jednostki </a:t>
            </a:r>
          </a:p>
        </p:txBody>
      </p:sp>
      <p:sp>
        <p:nvSpPr>
          <p:cNvPr id="3" name="Symbol zastępczy tekstu 2"/>
          <p:cNvSpPr>
            <a:spLocks noGrp="1"/>
          </p:cNvSpPr>
          <p:nvPr>
            <p:ph type="body" idx="1"/>
          </p:nvPr>
        </p:nvSpPr>
        <p:spPr/>
        <p:txBody>
          <a:bodyPr/>
          <a:lstStyle/>
          <a:p>
            <a:endParaRPr lang="pl-PL" dirty="0"/>
          </a:p>
        </p:txBody>
      </p:sp>
      <p:pic>
        <p:nvPicPr>
          <p:cNvPr id="4" name="Obraz 3"/>
          <p:cNvPicPr>
            <a:picLocks noChangeAspect="1"/>
          </p:cNvPicPr>
          <p:nvPr/>
        </p:nvPicPr>
        <p:blipFill rotWithShape="1">
          <a:blip r:embed="rId2"/>
          <a:srcRect b="51541"/>
          <a:stretch/>
        </p:blipFill>
        <p:spPr>
          <a:xfrm>
            <a:off x="1426127" y="2073275"/>
            <a:ext cx="15221749" cy="8686800"/>
          </a:xfrm>
          <a:prstGeom prst="rect">
            <a:avLst/>
          </a:prstGeom>
        </p:spPr>
      </p:pic>
    </p:spTree>
    <p:extLst>
      <p:ext uri="{BB962C8B-B14F-4D97-AF65-F5344CB8AC3E}">
        <p14:creationId xmlns:p14="http://schemas.microsoft.com/office/powerpoint/2010/main" val="261672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719050" y="168275"/>
            <a:ext cx="6400800" cy="1219200"/>
          </a:xfrm>
        </p:spPr>
        <p:txBody>
          <a:bodyPr>
            <a:normAutofit/>
          </a:bodyPr>
          <a:lstStyle/>
          <a:p>
            <a:r>
              <a:rPr lang="pl-PL" dirty="0">
                <a:solidFill>
                  <a:srgbClr val="C00000"/>
                </a:solidFill>
              </a:rPr>
              <a:t>Plan Równości Płci </a:t>
            </a:r>
          </a:p>
        </p:txBody>
      </p:sp>
      <p:sp>
        <p:nvSpPr>
          <p:cNvPr id="3" name="Symbol zastępczy tekstu 2"/>
          <p:cNvSpPr>
            <a:spLocks noGrp="1"/>
          </p:cNvSpPr>
          <p:nvPr>
            <p:ph type="body" idx="1"/>
          </p:nvPr>
        </p:nvSpPr>
        <p:spPr/>
        <p:txBody>
          <a:bodyPr/>
          <a:lstStyle/>
          <a:p>
            <a:endParaRPr lang="pl-PL"/>
          </a:p>
        </p:txBody>
      </p:sp>
      <p:pic>
        <p:nvPicPr>
          <p:cNvPr id="4" name="Obraz 3"/>
          <p:cNvPicPr>
            <a:picLocks noChangeAspect="1"/>
          </p:cNvPicPr>
          <p:nvPr/>
        </p:nvPicPr>
        <p:blipFill rotWithShape="1">
          <a:blip r:embed="rId2"/>
          <a:srcRect t="50096" b="1"/>
          <a:stretch/>
        </p:blipFill>
        <p:spPr>
          <a:xfrm>
            <a:off x="1746250" y="1539875"/>
            <a:ext cx="15468600" cy="8769346"/>
          </a:xfrm>
          <a:prstGeom prst="rect">
            <a:avLst/>
          </a:prstGeom>
        </p:spPr>
      </p:pic>
    </p:spTree>
    <p:extLst>
      <p:ext uri="{BB962C8B-B14F-4D97-AF65-F5344CB8AC3E}">
        <p14:creationId xmlns:p14="http://schemas.microsoft.com/office/powerpoint/2010/main" val="420395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52050" y="92076"/>
            <a:ext cx="10052050" cy="1371600"/>
          </a:xfrm>
        </p:spPr>
        <p:txBody>
          <a:bodyPr>
            <a:normAutofit fontScale="90000"/>
          </a:bodyPr>
          <a:lstStyle/>
          <a:p>
            <a:r>
              <a:rPr lang="pl-PL" dirty="0">
                <a:solidFill>
                  <a:srgbClr val="C00000"/>
                </a:solidFill>
              </a:rPr>
              <a:t>Część A- sekcja 3 budżet (wypełnia koordynator)</a:t>
            </a:r>
          </a:p>
        </p:txBody>
      </p:sp>
      <p:sp>
        <p:nvSpPr>
          <p:cNvPr id="3" name="Symbol zastępczy tekstu 2"/>
          <p:cNvSpPr>
            <a:spLocks noGrp="1"/>
          </p:cNvSpPr>
          <p:nvPr>
            <p:ph type="body" idx="1"/>
          </p:nvPr>
        </p:nvSpPr>
        <p:spPr/>
        <p:txBody>
          <a:bodyPr/>
          <a:lstStyle/>
          <a:p>
            <a:endParaRPr lang="pl-PL" dirty="0"/>
          </a:p>
        </p:txBody>
      </p:sp>
      <p:pic>
        <p:nvPicPr>
          <p:cNvPr id="4" name="Symbol zastępczy zawartości 4"/>
          <p:cNvPicPr>
            <a:picLocks noGrp="1" noChangeAspect="1"/>
          </p:cNvPicPr>
          <p:nvPr>
            <p:ph idx="1"/>
          </p:nvPr>
        </p:nvPicPr>
        <p:blipFill>
          <a:blip r:embed="rId2"/>
          <a:stretch>
            <a:fillRect/>
          </a:stretch>
        </p:blipFill>
        <p:spPr>
          <a:xfrm>
            <a:off x="721332" y="2995975"/>
            <a:ext cx="18052443" cy="5433184"/>
          </a:xfrm>
          <a:prstGeom prst="rect">
            <a:avLst/>
          </a:prstGeom>
        </p:spPr>
      </p:pic>
      <p:sp>
        <p:nvSpPr>
          <p:cNvPr id="5" name="Prostokąt zaokrąglony 4"/>
          <p:cNvSpPr/>
          <p:nvPr/>
        </p:nvSpPr>
        <p:spPr>
          <a:xfrm flipV="1">
            <a:off x="3498850" y="3521075"/>
            <a:ext cx="5562600" cy="22098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zaokrąglony 5"/>
          <p:cNvSpPr/>
          <p:nvPr/>
        </p:nvSpPr>
        <p:spPr>
          <a:xfrm>
            <a:off x="7994650" y="1988775"/>
            <a:ext cx="2514600" cy="9988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lumMod val="75000"/>
                    <a:lumOff val="25000"/>
                  </a:schemeClr>
                </a:solidFill>
              </a:rPr>
              <a:t>25 %</a:t>
            </a:r>
          </a:p>
        </p:txBody>
      </p:sp>
      <p:sp>
        <p:nvSpPr>
          <p:cNvPr id="7" name="Strzałka w dół 6"/>
          <p:cNvSpPr/>
          <p:nvPr/>
        </p:nvSpPr>
        <p:spPr>
          <a:xfrm>
            <a:off x="9442450" y="2961362"/>
            <a:ext cx="76200" cy="712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1106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728FA6-BA96-4C53-A416-9D3756635B4D}"/>
              </a:ext>
            </a:extLst>
          </p:cNvPr>
          <p:cNvSpPr>
            <a:spLocks noGrp="1"/>
          </p:cNvSpPr>
          <p:nvPr>
            <p:ph type="title"/>
          </p:nvPr>
        </p:nvSpPr>
        <p:spPr>
          <a:xfrm>
            <a:off x="12871253" y="397243"/>
            <a:ext cx="6247961" cy="1295310"/>
          </a:xfrm>
        </p:spPr>
        <p:txBody>
          <a:bodyPr>
            <a:normAutofit/>
          </a:bodyPr>
          <a:lstStyle/>
          <a:p>
            <a:pPr>
              <a:defRPr/>
            </a:pPr>
            <a:r>
              <a:rPr lang="pl-PL" dirty="0">
                <a:solidFill>
                  <a:srgbClr val="C00000"/>
                </a:solidFill>
              </a:rPr>
              <a:t>Podstawowe zasady </a:t>
            </a:r>
          </a:p>
        </p:txBody>
      </p:sp>
      <p:sp>
        <p:nvSpPr>
          <p:cNvPr id="3" name="Symbol zastępczy zawartości 2">
            <a:extLst>
              <a:ext uri="{FF2B5EF4-FFF2-40B4-BE49-F238E27FC236}">
                <a16:creationId xmlns:a16="http://schemas.microsoft.com/office/drawing/2014/main" id="{A77530E3-6855-4BC1-8C3F-0CAE14685DB8}"/>
              </a:ext>
            </a:extLst>
          </p:cNvPr>
          <p:cNvSpPr>
            <a:spLocks noGrp="1"/>
          </p:cNvSpPr>
          <p:nvPr>
            <p:ph idx="1"/>
          </p:nvPr>
        </p:nvSpPr>
        <p:spPr>
          <a:xfrm>
            <a:off x="451525" y="2530696"/>
            <a:ext cx="18269256" cy="7654387"/>
          </a:xfrm>
        </p:spPr>
        <p:txBody>
          <a:bodyPr>
            <a:normAutofit/>
          </a:bodyPr>
          <a:lstStyle/>
          <a:p>
            <a:pPr>
              <a:defRPr/>
            </a:pPr>
            <a:r>
              <a:rPr lang="pl-PL" dirty="0">
                <a:solidFill>
                  <a:srgbClr val="000066"/>
                </a:solidFill>
              </a:rPr>
              <a:t>budżet jest następstwem części merytorycznej wniosku</a:t>
            </a:r>
          </a:p>
          <a:p>
            <a:pPr>
              <a:buFont typeface="Wingdings" panose="05000000000000000000" pitchFamily="2" charset="2"/>
              <a:buChar char="ü"/>
              <a:defRPr/>
            </a:pPr>
            <a:endParaRPr lang="pl-PL" dirty="0">
              <a:solidFill>
                <a:srgbClr val="000066"/>
              </a:solidFill>
            </a:endParaRPr>
          </a:p>
          <a:p>
            <a:pPr>
              <a:buFont typeface="Wingdings" panose="05000000000000000000" pitchFamily="2" charset="2"/>
              <a:buChar char="ü"/>
              <a:defRPr/>
            </a:pPr>
            <a:r>
              <a:rPr lang="pl-PL" dirty="0">
                <a:solidFill>
                  <a:srgbClr val="000066"/>
                </a:solidFill>
              </a:rPr>
              <a:t>w momencie przygotowania wniosku przygotowujemy </a:t>
            </a:r>
            <a:r>
              <a:rPr lang="pl-PL" b="1" dirty="0">
                <a:solidFill>
                  <a:srgbClr val="000066"/>
                </a:solidFill>
              </a:rPr>
              <a:t>szacunkowy budżet, </a:t>
            </a:r>
            <a:r>
              <a:rPr lang="pl-PL" dirty="0">
                <a:solidFill>
                  <a:srgbClr val="000066"/>
                </a:solidFill>
              </a:rPr>
              <a:t>odnoszący się do rzeczywistych kosztów  </a:t>
            </a:r>
          </a:p>
          <a:p>
            <a:pPr>
              <a:defRPr/>
            </a:pPr>
            <a:r>
              <a:rPr lang="pl-PL" dirty="0">
                <a:solidFill>
                  <a:srgbClr val="000066"/>
                </a:solidFill>
              </a:rPr>
              <a:t> w obrębie jednostki możliwe jest dość swobodne przesuwanie środków między różnymi kategoriami kosztów</a:t>
            </a:r>
          </a:p>
          <a:p>
            <a:pPr>
              <a:defRPr/>
            </a:pPr>
            <a:r>
              <a:rPr lang="pl-PL" dirty="0">
                <a:solidFill>
                  <a:srgbClr val="000066"/>
                </a:solidFill>
              </a:rPr>
              <a:t> nie ma możliwości zwiększenia budżetu </a:t>
            </a:r>
          </a:p>
          <a:p>
            <a:pPr marL="457179" indent="-457179">
              <a:buFontTx/>
              <a:buChar char="-"/>
              <a:defRPr/>
            </a:pPr>
            <a:endParaRPr lang="pl-PL" dirty="0">
              <a:solidFill>
                <a:srgbClr val="000066"/>
              </a:solidFill>
            </a:endParaRPr>
          </a:p>
          <a:p>
            <a:pPr marL="457179" indent="-457179">
              <a:buFont typeface="Wingdings" panose="05000000000000000000" pitchFamily="2" charset="2"/>
              <a:buChar char="ü"/>
              <a:defRPr/>
            </a:pPr>
            <a:r>
              <a:rPr lang="pl-PL" dirty="0">
                <a:solidFill>
                  <a:srgbClr val="000066"/>
                </a:solidFill>
              </a:rPr>
              <a:t>budżet podajemy w Euro </a:t>
            </a:r>
          </a:p>
          <a:p>
            <a:pPr>
              <a:buFont typeface="Wingdings" panose="05000000000000000000" pitchFamily="2" charset="2"/>
              <a:buChar char="ü"/>
              <a:defRPr/>
            </a:pPr>
            <a:r>
              <a:rPr lang="pl-PL" dirty="0">
                <a:solidFill>
                  <a:srgbClr val="000066"/>
                </a:solidFill>
              </a:rPr>
              <a:t>  przy planowaniu budżetu stosujemy </a:t>
            </a:r>
            <a:r>
              <a:rPr lang="pl-PL" b="1" dirty="0">
                <a:solidFill>
                  <a:srgbClr val="000066"/>
                </a:solidFill>
              </a:rPr>
              <a:t>zasady finansowe programu Horyzont Europa</a:t>
            </a:r>
          </a:p>
          <a:p>
            <a:pPr>
              <a:buFont typeface="Wingdings" panose="05000000000000000000" pitchFamily="2" charset="2"/>
              <a:buChar char="ü"/>
              <a:defRPr/>
            </a:pPr>
            <a:r>
              <a:rPr lang="pl-PL" dirty="0">
                <a:solidFill>
                  <a:srgbClr val="000066"/>
                </a:solidFill>
              </a:rPr>
              <a:t>  przy realizacji projektu stosowanie zasad Horyzontu Europa, zasad obowiązujących w danej jednostce </a:t>
            </a:r>
          </a:p>
          <a:p>
            <a:pPr>
              <a:defRPr/>
            </a:pPr>
            <a:endParaRPr lang="pl-PL" dirty="0"/>
          </a:p>
        </p:txBody>
      </p:sp>
      <p:sp>
        <p:nvSpPr>
          <p:cNvPr id="4" name="Prostokąt zaokrąglony 3">
            <a:extLst>
              <a:ext uri="{FF2B5EF4-FFF2-40B4-BE49-F238E27FC236}">
                <a16:creationId xmlns:a16="http://schemas.microsoft.com/office/drawing/2014/main" id="{8BF7A7AC-3263-4537-9BFF-6D9305144F88}"/>
              </a:ext>
            </a:extLst>
          </p:cNvPr>
          <p:cNvSpPr/>
          <p:nvPr/>
        </p:nvSpPr>
        <p:spPr>
          <a:xfrm>
            <a:off x="299137" y="2302110"/>
            <a:ext cx="13878539" cy="1030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1"/>
          </a:p>
        </p:txBody>
      </p:sp>
    </p:spTree>
    <p:extLst>
      <p:ext uri="{BB962C8B-B14F-4D97-AF65-F5344CB8AC3E}">
        <p14:creationId xmlns:p14="http://schemas.microsoft.com/office/powerpoint/2010/main" val="1359795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584281" y="179544"/>
            <a:ext cx="10405364" cy="1343589"/>
          </a:xfrm>
        </p:spPr>
        <p:txBody>
          <a:bodyPr>
            <a:normAutofit/>
          </a:bodyPr>
          <a:lstStyle/>
          <a:p>
            <a:r>
              <a:rPr lang="pl-PL" sz="4617" dirty="0">
                <a:solidFill>
                  <a:srgbClr val="C00000"/>
                </a:solidFill>
              </a:rPr>
              <a:t>Koszty osobowe (personel </a:t>
            </a:r>
            <a:r>
              <a:rPr lang="pl-PL" sz="4617" dirty="0" err="1">
                <a:solidFill>
                  <a:srgbClr val="C00000"/>
                </a:solidFill>
              </a:rPr>
              <a:t>costs</a:t>
            </a:r>
            <a:r>
              <a:rPr lang="pl-PL" sz="4617" dirty="0">
                <a:solidFill>
                  <a:srgbClr val="C00000"/>
                </a:solidFill>
              </a:rPr>
              <a:t>)</a:t>
            </a:r>
          </a:p>
        </p:txBody>
      </p:sp>
      <p:sp>
        <p:nvSpPr>
          <p:cNvPr id="3" name="Symbol zastępczy zawartości 2"/>
          <p:cNvSpPr>
            <a:spLocks noGrp="1"/>
          </p:cNvSpPr>
          <p:nvPr>
            <p:ph idx="1"/>
          </p:nvPr>
        </p:nvSpPr>
        <p:spPr>
          <a:xfrm>
            <a:off x="432934" y="1687351"/>
            <a:ext cx="18289009" cy="8498601"/>
          </a:xfrm>
        </p:spPr>
        <p:txBody>
          <a:bodyPr>
            <a:normAutofit/>
          </a:bodyPr>
          <a:lstStyle/>
          <a:p>
            <a:pPr>
              <a:buFont typeface="Wingdings" panose="05000000000000000000" pitchFamily="2" charset="2"/>
              <a:buChar char="ü"/>
            </a:pPr>
            <a:r>
              <a:rPr lang="pl-PL" sz="3298" b="1" dirty="0">
                <a:solidFill>
                  <a:srgbClr val="00365B"/>
                </a:solidFill>
              </a:rPr>
              <a:t>Wynagrodzenia pracowników zatrudnionych na podstawie umowy o pracę lub równoważnego aktu zatrudnienia (dot. urzędników służby cywilnej, którzy otrzymują nominacje na stanowiska) </a:t>
            </a:r>
          </a:p>
          <a:p>
            <a:pPr>
              <a:buFont typeface="Wingdings" panose="05000000000000000000" pitchFamily="2" charset="2"/>
              <a:buChar char="ü"/>
            </a:pPr>
            <a:r>
              <a:rPr lang="pl-PL" sz="3298" dirty="0">
                <a:solidFill>
                  <a:srgbClr val="00365B"/>
                </a:solidFill>
              </a:rPr>
              <a:t>Ustalone przez KE koszty jednostkowe w przypadku właścicieli MŚP i osób fizycznych nie pobierających wynagrodzenia z tytułu umowy o pracę - </a:t>
            </a:r>
            <a:r>
              <a:rPr lang="pl-PL" sz="3298" b="1" dirty="0"/>
              <a:t>SME </a:t>
            </a:r>
            <a:r>
              <a:rPr lang="pl-PL" sz="3298" b="1" dirty="0" err="1"/>
              <a:t>owners</a:t>
            </a:r>
            <a:r>
              <a:rPr lang="pl-PL" sz="3298" b="1" dirty="0"/>
              <a:t> and </a:t>
            </a:r>
            <a:r>
              <a:rPr lang="pl-PL" sz="3298" b="1" dirty="0" err="1"/>
              <a:t>natural</a:t>
            </a:r>
            <a:r>
              <a:rPr lang="pl-PL" sz="3298" b="1" dirty="0"/>
              <a:t> </a:t>
            </a:r>
            <a:r>
              <a:rPr lang="pl-PL" sz="3298" b="1" dirty="0" err="1"/>
              <a:t>persons</a:t>
            </a:r>
            <a:r>
              <a:rPr lang="pl-PL" sz="3298" b="1" dirty="0"/>
              <a:t> </a:t>
            </a:r>
            <a:r>
              <a:rPr lang="pl-PL" sz="3298" b="1" dirty="0" err="1"/>
              <a:t>beneficieries</a:t>
            </a:r>
            <a:r>
              <a:rPr lang="pl-PL" sz="3298" b="1" dirty="0"/>
              <a:t> </a:t>
            </a:r>
            <a:endParaRPr lang="pl-PL" sz="3298" dirty="0">
              <a:solidFill>
                <a:srgbClr val="00365B"/>
              </a:solidFill>
            </a:endParaRPr>
          </a:p>
          <a:p>
            <a:pPr>
              <a:buFont typeface="Wingdings" panose="05000000000000000000" pitchFamily="2" charset="2"/>
              <a:buChar char="ü"/>
            </a:pPr>
            <a:r>
              <a:rPr lang="pl-PL" sz="3298" dirty="0">
                <a:solidFill>
                  <a:srgbClr val="00365B"/>
                </a:solidFill>
              </a:rPr>
              <a:t>Koszty osób fizycznych pracujących na podstawie bezpośredniej umowy - innej niż umowa o pracę współpracujący z instytucją na innych zasadach niż umowa o pracę tj. samozatrudnieni, </a:t>
            </a:r>
            <a:r>
              <a:rPr lang="pl-PL" sz="3298" dirty="0" err="1">
                <a:solidFill>
                  <a:srgbClr val="00365B"/>
                </a:solidFill>
              </a:rPr>
              <a:t>freelancerzy</a:t>
            </a:r>
            <a:r>
              <a:rPr lang="pl-PL" sz="3298" dirty="0">
                <a:solidFill>
                  <a:srgbClr val="00365B"/>
                </a:solidFill>
              </a:rPr>
              <a:t> </a:t>
            </a:r>
          </a:p>
          <a:p>
            <a:r>
              <a:rPr lang="pl-PL" sz="3298" dirty="0">
                <a:solidFill>
                  <a:srgbClr val="00365B"/>
                </a:solidFill>
              </a:rPr>
              <a:t>- </a:t>
            </a:r>
            <a:r>
              <a:rPr lang="pl-PL" sz="3298" b="1" dirty="0"/>
              <a:t>Natural person </a:t>
            </a:r>
            <a:r>
              <a:rPr lang="pl-PL" sz="3298" b="1" dirty="0" err="1"/>
              <a:t>under</a:t>
            </a:r>
            <a:r>
              <a:rPr lang="pl-PL" sz="3298" b="1" dirty="0"/>
              <a:t> </a:t>
            </a:r>
            <a:r>
              <a:rPr lang="pl-PL" sz="3298" b="1" dirty="0" err="1"/>
              <a:t>direct</a:t>
            </a:r>
            <a:r>
              <a:rPr lang="pl-PL" sz="3298" b="1" dirty="0"/>
              <a:t> </a:t>
            </a:r>
            <a:r>
              <a:rPr lang="pl-PL" sz="3298" b="1" dirty="0" err="1"/>
              <a:t>contract</a:t>
            </a:r>
            <a:endParaRPr lang="pl-PL" sz="3298" dirty="0">
              <a:solidFill>
                <a:srgbClr val="00365B"/>
              </a:solidFill>
            </a:endParaRPr>
          </a:p>
          <a:p>
            <a:pPr>
              <a:buFont typeface="Wingdings" panose="05000000000000000000" pitchFamily="2" charset="2"/>
              <a:buChar char="ü"/>
            </a:pPr>
            <a:r>
              <a:rPr lang="pl-PL" sz="3298" dirty="0">
                <a:solidFill>
                  <a:srgbClr val="00365B"/>
                </a:solidFill>
              </a:rPr>
              <a:t>Koszty osób oddelegowanych do pracy w projekcie przez inną instytucję (</a:t>
            </a:r>
            <a:r>
              <a:rPr lang="pl-PL" sz="3298" dirty="0" err="1">
                <a:solidFill>
                  <a:srgbClr val="00365B"/>
                </a:solidFill>
              </a:rPr>
              <a:t>Annotated</a:t>
            </a:r>
            <a:r>
              <a:rPr lang="pl-PL" sz="3298" dirty="0">
                <a:solidFill>
                  <a:srgbClr val="00365B"/>
                </a:solidFill>
              </a:rPr>
              <a:t> Model Grant Agreement, Art.6.2.A.2 i A.3) - </a:t>
            </a:r>
            <a:r>
              <a:rPr lang="pl-PL" sz="3298" b="1" dirty="0" err="1"/>
              <a:t>Seconded</a:t>
            </a:r>
            <a:r>
              <a:rPr lang="pl-PL" sz="3298" b="1" dirty="0"/>
              <a:t> </a:t>
            </a:r>
            <a:r>
              <a:rPr lang="pl-PL" sz="3298" b="1" dirty="0" err="1"/>
              <a:t>persons</a:t>
            </a:r>
            <a:endParaRPr lang="pl-PL" sz="3298" dirty="0">
              <a:solidFill>
                <a:srgbClr val="00365B"/>
              </a:solidFill>
            </a:endParaRPr>
          </a:p>
        </p:txBody>
      </p:sp>
    </p:spTree>
    <p:extLst>
      <p:ext uri="{BB962C8B-B14F-4D97-AF65-F5344CB8AC3E}">
        <p14:creationId xmlns:p14="http://schemas.microsoft.com/office/powerpoint/2010/main" val="3482703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584281" y="179544"/>
            <a:ext cx="10405364" cy="1343589"/>
          </a:xfrm>
        </p:spPr>
        <p:txBody>
          <a:bodyPr>
            <a:normAutofit/>
          </a:bodyPr>
          <a:lstStyle/>
          <a:p>
            <a:r>
              <a:rPr lang="pl-PL" sz="4617" dirty="0">
                <a:solidFill>
                  <a:srgbClr val="C00000"/>
                </a:solidFill>
              </a:rPr>
              <a:t>Koszty osobowe (personel </a:t>
            </a:r>
            <a:r>
              <a:rPr lang="pl-PL" sz="4617" dirty="0" err="1">
                <a:solidFill>
                  <a:srgbClr val="C00000"/>
                </a:solidFill>
              </a:rPr>
              <a:t>costs</a:t>
            </a:r>
            <a:r>
              <a:rPr lang="pl-PL" sz="4617" dirty="0">
                <a:solidFill>
                  <a:srgbClr val="C00000"/>
                </a:solidFill>
              </a:rPr>
              <a:t>)</a:t>
            </a:r>
          </a:p>
        </p:txBody>
      </p:sp>
      <p:sp>
        <p:nvSpPr>
          <p:cNvPr id="3" name="Symbol zastępczy zawartości 2"/>
          <p:cNvSpPr>
            <a:spLocks noGrp="1"/>
          </p:cNvSpPr>
          <p:nvPr>
            <p:ph idx="1"/>
          </p:nvPr>
        </p:nvSpPr>
        <p:spPr>
          <a:xfrm>
            <a:off x="432934" y="1687351"/>
            <a:ext cx="18289009" cy="8498601"/>
          </a:xfrm>
        </p:spPr>
        <p:txBody>
          <a:bodyPr>
            <a:normAutofit/>
          </a:bodyPr>
          <a:lstStyle/>
          <a:p>
            <a:pPr>
              <a:buFont typeface="Wingdings" panose="05000000000000000000" pitchFamily="2" charset="2"/>
              <a:buChar char="ü"/>
            </a:pPr>
            <a:r>
              <a:rPr lang="pl-PL" sz="3298" b="1" dirty="0">
                <a:solidFill>
                  <a:srgbClr val="00365B"/>
                </a:solidFill>
              </a:rPr>
              <a:t>Wynagrodzenia pracowników zatrudnionych na podstawie umowy o pracę lub równoważnego aktu zatrudnienia (dot. urzędników służby cywilnej, którzy otrzymują nominacje na stanowiska) </a:t>
            </a:r>
          </a:p>
          <a:p>
            <a:pPr>
              <a:buFont typeface="Wingdings" panose="05000000000000000000" pitchFamily="2" charset="2"/>
              <a:buChar char="ü"/>
            </a:pPr>
            <a:r>
              <a:rPr lang="pl-PL" sz="3298" dirty="0">
                <a:solidFill>
                  <a:srgbClr val="00365B"/>
                </a:solidFill>
              </a:rPr>
              <a:t>Ustalone przez KE koszty jednostkowe w przypadku właścicieli MŚP i osób fizycznych nie pobierających wynagrodzenia z tytułu umowy o pracę - </a:t>
            </a:r>
            <a:r>
              <a:rPr lang="pl-PL" sz="3298" b="1" dirty="0"/>
              <a:t>SME </a:t>
            </a:r>
            <a:r>
              <a:rPr lang="pl-PL" sz="3298" b="1" dirty="0" err="1"/>
              <a:t>owners</a:t>
            </a:r>
            <a:r>
              <a:rPr lang="pl-PL" sz="3298" b="1" dirty="0"/>
              <a:t> and </a:t>
            </a:r>
            <a:r>
              <a:rPr lang="pl-PL" sz="3298" b="1" dirty="0" err="1"/>
              <a:t>natural</a:t>
            </a:r>
            <a:r>
              <a:rPr lang="pl-PL" sz="3298" b="1" dirty="0"/>
              <a:t> </a:t>
            </a:r>
            <a:r>
              <a:rPr lang="pl-PL" sz="3298" b="1" dirty="0" err="1"/>
              <a:t>persons</a:t>
            </a:r>
            <a:r>
              <a:rPr lang="pl-PL" sz="3298" b="1" dirty="0"/>
              <a:t> </a:t>
            </a:r>
            <a:r>
              <a:rPr lang="pl-PL" sz="3298" b="1" dirty="0" err="1"/>
              <a:t>beneficieries</a:t>
            </a:r>
            <a:r>
              <a:rPr lang="pl-PL" sz="3298" b="1" dirty="0"/>
              <a:t> </a:t>
            </a:r>
            <a:endParaRPr lang="pl-PL" sz="3298" dirty="0">
              <a:solidFill>
                <a:srgbClr val="00365B"/>
              </a:solidFill>
            </a:endParaRPr>
          </a:p>
          <a:p>
            <a:pPr>
              <a:buFont typeface="Wingdings" panose="05000000000000000000" pitchFamily="2" charset="2"/>
              <a:buChar char="ü"/>
            </a:pPr>
            <a:r>
              <a:rPr lang="pl-PL" sz="3298" dirty="0">
                <a:solidFill>
                  <a:srgbClr val="00365B"/>
                </a:solidFill>
              </a:rPr>
              <a:t>Koszty osób fizycznych pracujących na podstawie bezpośredniej umowy - innej niż umowa o pracę współpracujący z instytucją na innych zasadach niż umowa o pracę tj. samozatrudnieni, </a:t>
            </a:r>
            <a:r>
              <a:rPr lang="pl-PL" sz="3298" dirty="0" err="1">
                <a:solidFill>
                  <a:srgbClr val="00365B"/>
                </a:solidFill>
              </a:rPr>
              <a:t>freelancerzy</a:t>
            </a:r>
            <a:r>
              <a:rPr lang="pl-PL" sz="3298" dirty="0">
                <a:solidFill>
                  <a:srgbClr val="00365B"/>
                </a:solidFill>
              </a:rPr>
              <a:t> </a:t>
            </a:r>
          </a:p>
          <a:p>
            <a:r>
              <a:rPr lang="pl-PL" sz="3298" dirty="0">
                <a:solidFill>
                  <a:srgbClr val="00365B"/>
                </a:solidFill>
              </a:rPr>
              <a:t>- </a:t>
            </a:r>
            <a:r>
              <a:rPr lang="pl-PL" sz="3298" b="1" dirty="0"/>
              <a:t>Natural person </a:t>
            </a:r>
            <a:r>
              <a:rPr lang="pl-PL" sz="3298" b="1" dirty="0" err="1"/>
              <a:t>under</a:t>
            </a:r>
            <a:r>
              <a:rPr lang="pl-PL" sz="3298" b="1" dirty="0"/>
              <a:t> </a:t>
            </a:r>
            <a:r>
              <a:rPr lang="pl-PL" sz="3298" b="1" dirty="0" err="1"/>
              <a:t>direct</a:t>
            </a:r>
            <a:r>
              <a:rPr lang="pl-PL" sz="3298" b="1" dirty="0"/>
              <a:t> </a:t>
            </a:r>
            <a:r>
              <a:rPr lang="pl-PL" sz="3298" b="1" dirty="0" err="1"/>
              <a:t>contract</a:t>
            </a:r>
            <a:endParaRPr lang="pl-PL" sz="3298" dirty="0">
              <a:solidFill>
                <a:srgbClr val="00365B"/>
              </a:solidFill>
            </a:endParaRPr>
          </a:p>
          <a:p>
            <a:pPr>
              <a:buFont typeface="Wingdings" panose="05000000000000000000" pitchFamily="2" charset="2"/>
              <a:buChar char="ü"/>
            </a:pPr>
            <a:r>
              <a:rPr lang="pl-PL" sz="3298" dirty="0">
                <a:solidFill>
                  <a:srgbClr val="00365B"/>
                </a:solidFill>
              </a:rPr>
              <a:t>Koszty osób oddelegowanych do pracy w projekcie przez inną instytucję (</a:t>
            </a:r>
            <a:r>
              <a:rPr lang="pl-PL" sz="3298" dirty="0" err="1">
                <a:solidFill>
                  <a:srgbClr val="00365B"/>
                </a:solidFill>
              </a:rPr>
              <a:t>Annotated</a:t>
            </a:r>
            <a:r>
              <a:rPr lang="pl-PL" sz="3298" dirty="0">
                <a:solidFill>
                  <a:srgbClr val="00365B"/>
                </a:solidFill>
              </a:rPr>
              <a:t> Model Grant Agreement, Art.6.2.A.2 i A.3) - </a:t>
            </a:r>
            <a:r>
              <a:rPr lang="pl-PL" sz="3298" b="1" dirty="0" err="1"/>
              <a:t>Seconded</a:t>
            </a:r>
            <a:r>
              <a:rPr lang="pl-PL" sz="3298" b="1" dirty="0"/>
              <a:t> </a:t>
            </a:r>
            <a:r>
              <a:rPr lang="pl-PL" sz="3298" b="1" dirty="0" err="1"/>
              <a:t>persons</a:t>
            </a:r>
            <a:endParaRPr lang="pl-PL" sz="3298" dirty="0">
              <a:solidFill>
                <a:srgbClr val="00365B"/>
              </a:solidFill>
            </a:endParaRPr>
          </a:p>
        </p:txBody>
      </p:sp>
    </p:spTree>
    <p:extLst>
      <p:ext uri="{BB962C8B-B14F-4D97-AF65-F5344CB8AC3E}">
        <p14:creationId xmlns:p14="http://schemas.microsoft.com/office/powerpoint/2010/main" val="56938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02516" y="358688"/>
            <a:ext cx="7719427" cy="806154"/>
          </a:xfrm>
        </p:spPr>
        <p:txBody>
          <a:bodyPr>
            <a:normAutofit fontScale="90000"/>
          </a:bodyPr>
          <a:lstStyle/>
          <a:p>
            <a:r>
              <a:rPr lang="pl-PL" sz="3958" dirty="0">
                <a:solidFill>
                  <a:srgbClr val="C00000"/>
                </a:solidFill>
              </a:rPr>
              <a:t>kalkulacja kosztów osobowych (osobomiesiące)</a:t>
            </a:r>
            <a:endParaRPr lang="pl-PL" sz="3958" dirty="0"/>
          </a:p>
        </p:txBody>
      </p:sp>
      <p:sp>
        <p:nvSpPr>
          <p:cNvPr id="3" name="Symbol zastępczy zawartości 2"/>
          <p:cNvSpPr>
            <a:spLocks noGrp="1"/>
          </p:cNvSpPr>
          <p:nvPr>
            <p:ph idx="1"/>
          </p:nvPr>
        </p:nvSpPr>
        <p:spPr>
          <a:xfrm>
            <a:off x="612082" y="1418630"/>
            <a:ext cx="18841374" cy="3230051"/>
          </a:xfrm>
        </p:spPr>
        <p:txBody>
          <a:bodyPr/>
          <a:lstStyle/>
          <a:p>
            <a:r>
              <a:rPr lang="pl-PL" dirty="0">
                <a:solidFill>
                  <a:srgbClr val="00365B"/>
                </a:solidFill>
              </a:rPr>
              <a:t>Osobomiesiąc (person </a:t>
            </a:r>
            <a:r>
              <a:rPr lang="pl-PL" dirty="0" err="1">
                <a:solidFill>
                  <a:srgbClr val="00365B"/>
                </a:solidFill>
              </a:rPr>
              <a:t>months</a:t>
            </a:r>
            <a:r>
              <a:rPr lang="pl-PL" dirty="0">
                <a:solidFill>
                  <a:srgbClr val="00365B"/>
                </a:solidFill>
              </a:rPr>
              <a:t>) – miara czasu pracy, która jest poświęcona na wykonanie danego zadania  </a:t>
            </a:r>
          </a:p>
          <a:p>
            <a:endParaRPr lang="pl-PL" dirty="0">
              <a:solidFill>
                <a:srgbClr val="00365B"/>
              </a:solidFill>
            </a:endParaRPr>
          </a:p>
          <a:p>
            <a:r>
              <a:rPr lang="pl-PL" sz="3958" u="sng" dirty="0">
                <a:solidFill>
                  <a:srgbClr val="00365B"/>
                </a:solidFill>
              </a:rPr>
              <a:t>Część B wniosku                                                        </a:t>
            </a:r>
            <a:r>
              <a:rPr lang="pl-PL" sz="3958" dirty="0">
                <a:solidFill>
                  <a:srgbClr val="00365B"/>
                </a:solidFill>
              </a:rPr>
              <a:t>Aneks 1 umowy grantowej </a:t>
            </a:r>
          </a:p>
          <a:p>
            <a:endParaRPr lang="pl-PL" dirty="0">
              <a:solidFill>
                <a:srgbClr val="00365B"/>
              </a:solidFill>
            </a:endParaRPr>
          </a:p>
          <a:p>
            <a:endParaRPr lang="pl-PL" dirty="0">
              <a:solidFill>
                <a:srgbClr val="00365B"/>
              </a:solidFill>
            </a:endParaRPr>
          </a:p>
          <a:p>
            <a:endParaRPr lang="pl-PL" dirty="0"/>
          </a:p>
        </p:txBody>
      </p:sp>
      <p:pic>
        <p:nvPicPr>
          <p:cNvPr id="5" name="Obraz 4"/>
          <p:cNvPicPr/>
          <p:nvPr/>
        </p:nvPicPr>
        <p:blipFill rotWithShape="1">
          <a:blip r:embed="rId2"/>
          <a:srcRect l="21329" t="33804" r="41137" b="37390"/>
          <a:stretch/>
        </p:blipFill>
        <p:spPr bwMode="auto">
          <a:xfrm>
            <a:off x="9733713" y="5016470"/>
            <a:ext cx="10033250" cy="4432428"/>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3"/>
          <a:srcRect l="25132" t="44680" r="25596" b="15932"/>
          <a:stretch/>
        </p:blipFill>
        <p:spPr bwMode="auto">
          <a:xfrm>
            <a:off x="298576" y="5016469"/>
            <a:ext cx="9121630" cy="57027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2720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42344" y="224329"/>
            <a:ext cx="9779599" cy="1000228"/>
          </a:xfrm>
        </p:spPr>
        <p:txBody>
          <a:bodyPr>
            <a:normAutofit/>
          </a:bodyPr>
          <a:lstStyle/>
          <a:p>
            <a:r>
              <a:rPr lang="pl-PL" sz="3958" dirty="0">
                <a:solidFill>
                  <a:srgbClr val="C00000"/>
                </a:solidFill>
              </a:rPr>
              <a:t>Kalkulacja kosztów osobowych do wniosku </a:t>
            </a:r>
          </a:p>
        </p:txBody>
      </p:sp>
      <p:sp>
        <p:nvSpPr>
          <p:cNvPr id="4" name="Prostokąt zaokrąglony 3"/>
          <p:cNvSpPr/>
          <p:nvPr/>
        </p:nvSpPr>
        <p:spPr>
          <a:xfrm>
            <a:off x="1446848" y="1493274"/>
            <a:ext cx="3284334" cy="19258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accent1">
                    <a:lumMod val="75000"/>
                  </a:schemeClr>
                </a:solidFill>
              </a:rPr>
              <a:t>Ilość osobomiesięcy </a:t>
            </a:r>
          </a:p>
        </p:txBody>
      </p:sp>
      <p:sp>
        <p:nvSpPr>
          <p:cNvPr id="5" name="Prostokąt zaokrąglony 4"/>
          <p:cNvSpPr/>
          <p:nvPr/>
        </p:nvSpPr>
        <p:spPr>
          <a:xfrm>
            <a:off x="6762119" y="1482081"/>
            <a:ext cx="4150202" cy="19258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accent1">
                    <a:lumMod val="75000"/>
                  </a:schemeClr>
                </a:solidFill>
              </a:rPr>
              <a:t>Koszt osobomiesiąca (uśredniony)</a:t>
            </a:r>
          </a:p>
        </p:txBody>
      </p:sp>
      <p:sp>
        <p:nvSpPr>
          <p:cNvPr id="6" name="Prostokąt zaokrąglony 5"/>
          <p:cNvSpPr/>
          <p:nvPr/>
        </p:nvSpPr>
        <p:spPr>
          <a:xfrm>
            <a:off x="12991152" y="1392506"/>
            <a:ext cx="4254705" cy="19258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accent1">
                    <a:lumMod val="75000"/>
                  </a:schemeClr>
                </a:solidFill>
              </a:rPr>
              <a:t>Koszty personelu </a:t>
            </a:r>
          </a:p>
        </p:txBody>
      </p:sp>
      <p:sp>
        <p:nvSpPr>
          <p:cNvPr id="7" name="Prostokąt zaokrąglony 6"/>
          <p:cNvSpPr/>
          <p:nvPr/>
        </p:nvSpPr>
        <p:spPr>
          <a:xfrm>
            <a:off x="1446848" y="3646747"/>
            <a:ext cx="3284334" cy="20751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accent1">
                    <a:lumMod val="75000"/>
                  </a:schemeClr>
                </a:solidFill>
              </a:rPr>
              <a:t>5 osobomiesięcy </a:t>
            </a:r>
          </a:p>
        </p:txBody>
      </p:sp>
      <p:sp>
        <p:nvSpPr>
          <p:cNvPr id="8" name="Prostokąt zaokrąglony 7"/>
          <p:cNvSpPr/>
          <p:nvPr/>
        </p:nvSpPr>
        <p:spPr>
          <a:xfrm>
            <a:off x="6785759" y="3635555"/>
            <a:ext cx="4180060" cy="21497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accent1">
                    <a:lumMod val="75000"/>
                  </a:schemeClr>
                </a:solidFill>
              </a:rPr>
              <a:t>2000 Euro </a:t>
            </a:r>
          </a:p>
        </p:txBody>
      </p:sp>
      <p:sp>
        <p:nvSpPr>
          <p:cNvPr id="9" name="Prostokąt zaokrąglony 8"/>
          <p:cNvSpPr/>
          <p:nvPr/>
        </p:nvSpPr>
        <p:spPr>
          <a:xfrm>
            <a:off x="13020396" y="3697144"/>
            <a:ext cx="4207426" cy="20247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accent1">
                    <a:lumMod val="75000"/>
                  </a:schemeClr>
                </a:solidFill>
              </a:rPr>
              <a:t>10 000 Euro </a:t>
            </a:r>
          </a:p>
        </p:txBody>
      </p:sp>
      <p:sp>
        <p:nvSpPr>
          <p:cNvPr id="10" name="Mnożenie 9"/>
          <p:cNvSpPr/>
          <p:nvPr/>
        </p:nvSpPr>
        <p:spPr>
          <a:xfrm>
            <a:off x="5222896" y="1825438"/>
            <a:ext cx="1194303" cy="138464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ówna się 10"/>
          <p:cNvSpPr/>
          <p:nvPr/>
        </p:nvSpPr>
        <p:spPr>
          <a:xfrm>
            <a:off x="11181671" y="1926210"/>
            <a:ext cx="1537660" cy="128387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3" name="Mnożenie 12"/>
          <p:cNvSpPr/>
          <p:nvPr/>
        </p:nvSpPr>
        <p:spPr>
          <a:xfrm>
            <a:off x="5222896" y="3939730"/>
            <a:ext cx="1387753" cy="127081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Równa się 13"/>
          <p:cNvSpPr/>
          <p:nvPr/>
        </p:nvSpPr>
        <p:spPr>
          <a:xfrm>
            <a:off x="11219607" y="3697145"/>
            <a:ext cx="1499724" cy="169814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pic>
        <p:nvPicPr>
          <p:cNvPr id="15" name="Symbol zastępczy zawartości 3"/>
          <p:cNvPicPr>
            <a:picLocks noGrp="1" noChangeAspect="1"/>
          </p:cNvPicPr>
          <p:nvPr>
            <p:ph idx="1"/>
          </p:nvPr>
        </p:nvPicPr>
        <p:blipFill rotWithShape="1">
          <a:blip r:embed="rId2"/>
          <a:srcRect l="18511" t="46836" r="49265" b="27113"/>
          <a:stretch/>
        </p:blipFill>
        <p:spPr>
          <a:xfrm>
            <a:off x="4370559" y="6616149"/>
            <a:ext cx="11006091" cy="4158104"/>
          </a:xfrm>
          <a:prstGeom prst="rect">
            <a:avLst/>
          </a:prstGeom>
        </p:spPr>
      </p:pic>
      <p:sp>
        <p:nvSpPr>
          <p:cNvPr id="16" name="Owal 15"/>
          <p:cNvSpPr/>
          <p:nvPr/>
        </p:nvSpPr>
        <p:spPr>
          <a:xfrm>
            <a:off x="8271173" y="6604956"/>
            <a:ext cx="1209232" cy="91812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prawo 16"/>
          <p:cNvSpPr/>
          <p:nvPr/>
        </p:nvSpPr>
        <p:spPr>
          <a:xfrm>
            <a:off x="1446848" y="8210395"/>
            <a:ext cx="3643669" cy="1439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Część A wniosku , Aneks 2 do umowy  </a:t>
            </a:r>
          </a:p>
        </p:txBody>
      </p:sp>
      <p:sp>
        <p:nvSpPr>
          <p:cNvPr id="18" name="Prostokąt zaokrąglony 17"/>
          <p:cNvSpPr/>
          <p:nvPr/>
        </p:nvSpPr>
        <p:spPr>
          <a:xfrm>
            <a:off x="8397443" y="8788064"/>
            <a:ext cx="1089802" cy="590134"/>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979" dirty="0"/>
              <a:t>10000</a:t>
            </a:r>
          </a:p>
        </p:txBody>
      </p:sp>
    </p:spTree>
    <p:extLst>
      <p:ext uri="{BB962C8B-B14F-4D97-AF65-F5344CB8AC3E}">
        <p14:creationId xmlns:p14="http://schemas.microsoft.com/office/powerpoint/2010/main" val="141633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2250" y="396875"/>
            <a:ext cx="6079396" cy="833228"/>
          </a:xfrm>
          <a:prstGeom prst="rect">
            <a:avLst/>
          </a:prstGeom>
        </p:spPr>
        <p:txBody>
          <a:bodyPr vert="horz" wrap="square" lIns="0" tIns="20942" rIns="0" bIns="0" rtlCol="0" anchor="ctr">
            <a:spAutoFit/>
          </a:bodyPr>
          <a:lstStyle/>
          <a:p>
            <a:pPr marL="20942">
              <a:spcBef>
                <a:spcPts val="165"/>
              </a:spcBef>
            </a:pPr>
            <a:r>
              <a:rPr sz="5277" spc="313" dirty="0">
                <a:latin typeface="+mn-lt"/>
              </a:rPr>
              <a:t>Rodzaje</a:t>
            </a:r>
            <a:r>
              <a:rPr sz="5277" spc="-272" dirty="0">
                <a:latin typeface="+mn-lt"/>
              </a:rPr>
              <a:t> </a:t>
            </a:r>
            <a:r>
              <a:rPr sz="5277" spc="247" dirty="0">
                <a:latin typeface="+mn-lt"/>
              </a:rPr>
              <a:t>projektów</a:t>
            </a:r>
            <a:endParaRPr sz="5277" dirty="0">
              <a:latin typeface="+mn-lt"/>
            </a:endParaRPr>
          </a:p>
        </p:txBody>
      </p:sp>
      <p:sp>
        <p:nvSpPr>
          <p:cNvPr id="3" name="object 3"/>
          <p:cNvSpPr/>
          <p:nvPr/>
        </p:nvSpPr>
        <p:spPr>
          <a:xfrm>
            <a:off x="306587" y="2440531"/>
            <a:ext cx="9044751" cy="882696"/>
          </a:xfrm>
          <a:custGeom>
            <a:avLst/>
            <a:gdLst/>
            <a:ahLst/>
            <a:cxnLst/>
            <a:rect l="l" t="t" r="r" b="b"/>
            <a:pathLst>
              <a:path w="5485130" h="535305">
                <a:moveTo>
                  <a:pt x="5395722" y="0"/>
                </a:moveTo>
                <a:lnTo>
                  <a:pt x="89154" y="0"/>
                </a:lnTo>
                <a:lnTo>
                  <a:pt x="54451" y="7000"/>
                </a:lnTo>
                <a:lnTo>
                  <a:pt x="26112" y="26098"/>
                </a:lnTo>
                <a:lnTo>
                  <a:pt x="7006" y="54435"/>
                </a:lnTo>
                <a:lnTo>
                  <a:pt x="0" y="89154"/>
                </a:lnTo>
                <a:lnTo>
                  <a:pt x="0" y="445770"/>
                </a:lnTo>
                <a:lnTo>
                  <a:pt x="7006" y="480488"/>
                </a:lnTo>
                <a:lnTo>
                  <a:pt x="26112" y="508825"/>
                </a:lnTo>
                <a:lnTo>
                  <a:pt x="54451" y="527923"/>
                </a:lnTo>
                <a:lnTo>
                  <a:pt x="89154" y="534924"/>
                </a:lnTo>
                <a:lnTo>
                  <a:pt x="5395722" y="534924"/>
                </a:lnTo>
                <a:lnTo>
                  <a:pt x="5430440" y="527923"/>
                </a:lnTo>
                <a:lnTo>
                  <a:pt x="5458777" y="508825"/>
                </a:lnTo>
                <a:lnTo>
                  <a:pt x="5477875" y="480488"/>
                </a:lnTo>
                <a:lnTo>
                  <a:pt x="5484876" y="445770"/>
                </a:lnTo>
                <a:lnTo>
                  <a:pt x="5484876" y="89154"/>
                </a:lnTo>
                <a:lnTo>
                  <a:pt x="5477875" y="54435"/>
                </a:lnTo>
                <a:lnTo>
                  <a:pt x="5458777" y="26098"/>
                </a:lnTo>
                <a:lnTo>
                  <a:pt x="5430440" y="7000"/>
                </a:lnTo>
                <a:lnTo>
                  <a:pt x="5395722" y="0"/>
                </a:lnTo>
                <a:close/>
              </a:path>
            </a:pathLst>
          </a:custGeom>
          <a:solidFill>
            <a:srgbClr val="AD5A20"/>
          </a:solidFill>
        </p:spPr>
        <p:txBody>
          <a:bodyPr wrap="square" lIns="0" tIns="0" rIns="0" bIns="0" rtlCol="0"/>
          <a:lstStyle/>
          <a:p>
            <a:endParaRPr/>
          </a:p>
        </p:txBody>
      </p:sp>
      <p:sp>
        <p:nvSpPr>
          <p:cNvPr id="4" name="object 4"/>
          <p:cNvSpPr/>
          <p:nvPr/>
        </p:nvSpPr>
        <p:spPr>
          <a:xfrm>
            <a:off x="306587" y="3403015"/>
            <a:ext cx="9044751" cy="834530"/>
          </a:xfrm>
          <a:custGeom>
            <a:avLst/>
            <a:gdLst/>
            <a:ahLst/>
            <a:cxnLst/>
            <a:rect l="l" t="t" r="r" b="b"/>
            <a:pathLst>
              <a:path w="5485130" h="506094">
                <a:moveTo>
                  <a:pt x="5400548" y="0"/>
                </a:moveTo>
                <a:lnTo>
                  <a:pt x="84328" y="0"/>
                </a:lnTo>
                <a:lnTo>
                  <a:pt x="51504" y="6621"/>
                </a:lnTo>
                <a:lnTo>
                  <a:pt x="24699" y="24685"/>
                </a:lnTo>
                <a:lnTo>
                  <a:pt x="6627" y="51488"/>
                </a:lnTo>
                <a:lnTo>
                  <a:pt x="0" y="84327"/>
                </a:lnTo>
                <a:lnTo>
                  <a:pt x="0" y="421639"/>
                </a:lnTo>
                <a:lnTo>
                  <a:pt x="6627" y="454479"/>
                </a:lnTo>
                <a:lnTo>
                  <a:pt x="24699" y="481282"/>
                </a:lnTo>
                <a:lnTo>
                  <a:pt x="51504" y="499346"/>
                </a:lnTo>
                <a:lnTo>
                  <a:pt x="84328" y="505967"/>
                </a:lnTo>
                <a:lnTo>
                  <a:pt x="5400548" y="505967"/>
                </a:lnTo>
                <a:lnTo>
                  <a:pt x="5433387" y="499346"/>
                </a:lnTo>
                <a:lnTo>
                  <a:pt x="5460190" y="481282"/>
                </a:lnTo>
                <a:lnTo>
                  <a:pt x="5478254" y="454479"/>
                </a:lnTo>
                <a:lnTo>
                  <a:pt x="5484876" y="421639"/>
                </a:lnTo>
                <a:lnTo>
                  <a:pt x="5484876" y="84327"/>
                </a:lnTo>
                <a:lnTo>
                  <a:pt x="5478254" y="51488"/>
                </a:lnTo>
                <a:lnTo>
                  <a:pt x="5460190" y="24685"/>
                </a:lnTo>
                <a:lnTo>
                  <a:pt x="5433387" y="6621"/>
                </a:lnTo>
                <a:lnTo>
                  <a:pt x="5400548" y="0"/>
                </a:lnTo>
                <a:close/>
              </a:path>
            </a:pathLst>
          </a:custGeom>
          <a:solidFill>
            <a:srgbClr val="EBA082"/>
          </a:solidFill>
        </p:spPr>
        <p:txBody>
          <a:bodyPr wrap="square" lIns="0" tIns="0" rIns="0" bIns="0" rtlCol="0"/>
          <a:lstStyle/>
          <a:p>
            <a:endParaRPr/>
          </a:p>
        </p:txBody>
      </p:sp>
      <p:sp>
        <p:nvSpPr>
          <p:cNvPr id="5" name="object 5"/>
          <p:cNvSpPr/>
          <p:nvPr/>
        </p:nvSpPr>
        <p:spPr>
          <a:xfrm>
            <a:off x="306587" y="4317753"/>
            <a:ext cx="9044751" cy="4601954"/>
          </a:xfrm>
          <a:custGeom>
            <a:avLst/>
            <a:gdLst/>
            <a:ahLst/>
            <a:cxnLst/>
            <a:rect l="l" t="t" r="r" b="b"/>
            <a:pathLst>
              <a:path w="5485130" h="2790825">
                <a:moveTo>
                  <a:pt x="5019802" y="0"/>
                </a:moveTo>
                <a:lnTo>
                  <a:pt x="465086" y="0"/>
                </a:lnTo>
                <a:lnTo>
                  <a:pt x="417534" y="2401"/>
                </a:lnTo>
                <a:lnTo>
                  <a:pt x="371356" y="9451"/>
                </a:lnTo>
                <a:lnTo>
                  <a:pt x="326785" y="20913"/>
                </a:lnTo>
                <a:lnTo>
                  <a:pt x="284055" y="36556"/>
                </a:lnTo>
                <a:lnTo>
                  <a:pt x="243399" y="56143"/>
                </a:lnTo>
                <a:lnTo>
                  <a:pt x="205053" y="79442"/>
                </a:lnTo>
                <a:lnTo>
                  <a:pt x="169249" y="106219"/>
                </a:lnTo>
                <a:lnTo>
                  <a:pt x="136221" y="136239"/>
                </a:lnTo>
                <a:lnTo>
                  <a:pt x="106204" y="169268"/>
                </a:lnTo>
                <a:lnTo>
                  <a:pt x="79430" y="205072"/>
                </a:lnTo>
                <a:lnTo>
                  <a:pt x="56134" y="243418"/>
                </a:lnTo>
                <a:lnTo>
                  <a:pt x="36549" y="284071"/>
                </a:lnTo>
                <a:lnTo>
                  <a:pt x="20909" y="326797"/>
                </a:lnTo>
                <a:lnTo>
                  <a:pt x="9449" y="371362"/>
                </a:lnTo>
                <a:lnTo>
                  <a:pt x="2401" y="417532"/>
                </a:lnTo>
                <a:lnTo>
                  <a:pt x="0" y="465073"/>
                </a:lnTo>
                <a:lnTo>
                  <a:pt x="0" y="2325369"/>
                </a:lnTo>
                <a:lnTo>
                  <a:pt x="2401" y="2372911"/>
                </a:lnTo>
                <a:lnTo>
                  <a:pt x="9449" y="2419081"/>
                </a:lnTo>
                <a:lnTo>
                  <a:pt x="20909" y="2463646"/>
                </a:lnTo>
                <a:lnTo>
                  <a:pt x="36549" y="2506372"/>
                </a:lnTo>
                <a:lnTo>
                  <a:pt x="56134" y="2547025"/>
                </a:lnTo>
                <a:lnTo>
                  <a:pt x="79430" y="2585371"/>
                </a:lnTo>
                <a:lnTo>
                  <a:pt x="106204" y="2621175"/>
                </a:lnTo>
                <a:lnTo>
                  <a:pt x="136221" y="2654204"/>
                </a:lnTo>
                <a:lnTo>
                  <a:pt x="169249" y="2684224"/>
                </a:lnTo>
                <a:lnTo>
                  <a:pt x="205053" y="2711001"/>
                </a:lnTo>
                <a:lnTo>
                  <a:pt x="243399" y="2734300"/>
                </a:lnTo>
                <a:lnTo>
                  <a:pt x="284055" y="2753887"/>
                </a:lnTo>
                <a:lnTo>
                  <a:pt x="326785" y="2769530"/>
                </a:lnTo>
                <a:lnTo>
                  <a:pt x="371356" y="2780992"/>
                </a:lnTo>
                <a:lnTo>
                  <a:pt x="417534" y="2788042"/>
                </a:lnTo>
                <a:lnTo>
                  <a:pt x="465086" y="2790443"/>
                </a:lnTo>
                <a:lnTo>
                  <a:pt x="5019802" y="2790443"/>
                </a:lnTo>
                <a:lnTo>
                  <a:pt x="5067343" y="2788042"/>
                </a:lnTo>
                <a:lnTo>
                  <a:pt x="5113513" y="2780992"/>
                </a:lnTo>
                <a:lnTo>
                  <a:pt x="5158078" y="2769530"/>
                </a:lnTo>
                <a:lnTo>
                  <a:pt x="5200804" y="2753887"/>
                </a:lnTo>
                <a:lnTo>
                  <a:pt x="5241457" y="2734300"/>
                </a:lnTo>
                <a:lnTo>
                  <a:pt x="5279803" y="2711001"/>
                </a:lnTo>
                <a:lnTo>
                  <a:pt x="5315607" y="2684224"/>
                </a:lnTo>
                <a:lnTo>
                  <a:pt x="5348636" y="2654204"/>
                </a:lnTo>
                <a:lnTo>
                  <a:pt x="5378656" y="2621175"/>
                </a:lnTo>
                <a:lnTo>
                  <a:pt x="5405433" y="2585371"/>
                </a:lnTo>
                <a:lnTo>
                  <a:pt x="5428732" y="2547025"/>
                </a:lnTo>
                <a:lnTo>
                  <a:pt x="5448319" y="2506372"/>
                </a:lnTo>
                <a:lnTo>
                  <a:pt x="5463962" y="2463646"/>
                </a:lnTo>
                <a:lnTo>
                  <a:pt x="5475424" y="2419081"/>
                </a:lnTo>
                <a:lnTo>
                  <a:pt x="5482474" y="2372911"/>
                </a:lnTo>
                <a:lnTo>
                  <a:pt x="5484876" y="2325369"/>
                </a:lnTo>
                <a:lnTo>
                  <a:pt x="5484876" y="465073"/>
                </a:lnTo>
                <a:lnTo>
                  <a:pt x="5482474" y="417532"/>
                </a:lnTo>
                <a:lnTo>
                  <a:pt x="5475424" y="371362"/>
                </a:lnTo>
                <a:lnTo>
                  <a:pt x="5463962" y="326797"/>
                </a:lnTo>
                <a:lnTo>
                  <a:pt x="5448319" y="284071"/>
                </a:lnTo>
                <a:lnTo>
                  <a:pt x="5428732" y="243418"/>
                </a:lnTo>
                <a:lnTo>
                  <a:pt x="5405433" y="205072"/>
                </a:lnTo>
                <a:lnTo>
                  <a:pt x="5378656" y="169268"/>
                </a:lnTo>
                <a:lnTo>
                  <a:pt x="5348636" y="136239"/>
                </a:lnTo>
                <a:lnTo>
                  <a:pt x="5315607" y="106219"/>
                </a:lnTo>
                <a:lnTo>
                  <a:pt x="5279803" y="79442"/>
                </a:lnTo>
                <a:lnTo>
                  <a:pt x="5241457" y="56143"/>
                </a:lnTo>
                <a:lnTo>
                  <a:pt x="5200804" y="36556"/>
                </a:lnTo>
                <a:lnTo>
                  <a:pt x="5158078" y="20913"/>
                </a:lnTo>
                <a:lnTo>
                  <a:pt x="5113513" y="9451"/>
                </a:lnTo>
                <a:lnTo>
                  <a:pt x="5067343" y="2401"/>
                </a:lnTo>
                <a:lnTo>
                  <a:pt x="5019802" y="0"/>
                </a:lnTo>
                <a:close/>
              </a:path>
            </a:pathLst>
          </a:custGeom>
          <a:solidFill>
            <a:srgbClr val="EBA082"/>
          </a:solidFill>
        </p:spPr>
        <p:txBody>
          <a:bodyPr wrap="square" lIns="0" tIns="0" rIns="0" bIns="0" rtlCol="0"/>
          <a:lstStyle/>
          <a:p>
            <a:endParaRPr/>
          </a:p>
        </p:txBody>
      </p:sp>
      <p:sp>
        <p:nvSpPr>
          <p:cNvPr id="6" name="object 6"/>
          <p:cNvSpPr txBox="1"/>
          <p:nvPr/>
        </p:nvSpPr>
        <p:spPr>
          <a:xfrm>
            <a:off x="693256" y="2452175"/>
            <a:ext cx="8266764" cy="5853225"/>
          </a:xfrm>
          <a:prstGeom prst="rect">
            <a:avLst/>
          </a:prstGeom>
        </p:spPr>
        <p:txBody>
          <a:bodyPr vert="horz" wrap="square" lIns="0" tIns="19895" rIns="0" bIns="0" rtlCol="0">
            <a:spAutoFit/>
          </a:bodyPr>
          <a:lstStyle/>
          <a:p>
            <a:pPr marL="5236" algn="ctr">
              <a:lnSpc>
                <a:spcPts val="3042"/>
              </a:lnSpc>
              <a:spcBef>
                <a:spcPts val="157"/>
              </a:spcBef>
            </a:pPr>
            <a:r>
              <a:rPr sz="2638" b="1" spc="-272" dirty="0">
                <a:solidFill>
                  <a:srgbClr val="FFFFFF"/>
                </a:solidFill>
                <a:latin typeface="Tahoma"/>
                <a:cs typeface="Tahoma"/>
              </a:rPr>
              <a:t>RIA</a:t>
            </a:r>
            <a:endParaRPr sz="2638" dirty="0">
              <a:latin typeface="Tahoma"/>
              <a:cs typeface="Tahoma"/>
            </a:endParaRPr>
          </a:p>
          <a:p>
            <a:pPr marL="2094" algn="ctr">
              <a:lnSpc>
                <a:spcPts val="3042"/>
              </a:lnSpc>
            </a:pPr>
            <a:r>
              <a:rPr sz="2638" b="1" spc="-49" dirty="0">
                <a:solidFill>
                  <a:srgbClr val="FFFFFF"/>
                </a:solidFill>
                <a:latin typeface="Tahoma"/>
                <a:cs typeface="Tahoma"/>
              </a:rPr>
              <a:t>Research</a:t>
            </a:r>
            <a:r>
              <a:rPr sz="2638" b="1" spc="-33" dirty="0">
                <a:solidFill>
                  <a:srgbClr val="FFFFFF"/>
                </a:solidFill>
                <a:latin typeface="Tahoma"/>
                <a:cs typeface="Tahoma"/>
              </a:rPr>
              <a:t> </a:t>
            </a:r>
            <a:r>
              <a:rPr sz="2638" b="1" spc="41" dirty="0">
                <a:solidFill>
                  <a:srgbClr val="FFFFFF"/>
                </a:solidFill>
                <a:latin typeface="Tahoma"/>
                <a:cs typeface="Tahoma"/>
              </a:rPr>
              <a:t>and</a:t>
            </a:r>
            <a:r>
              <a:rPr sz="2638" b="1" spc="-58" dirty="0">
                <a:solidFill>
                  <a:srgbClr val="FFFFFF"/>
                </a:solidFill>
                <a:latin typeface="Tahoma"/>
                <a:cs typeface="Tahoma"/>
              </a:rPr>
              <a:t> </a:t>
            </a:r>
            <a:r>
              <a:rPr sz="2638" b="1" spc="-82" dirty="0">
                <a:solidFill>
                  <a:srgbClr val="FFFFFF"/>
                </a:solidFill>
                <a:latin typeface="Tahoma"/>
                <a:cs typeface="Tahoma"/>
              </a:rPr>
              <a:t>innovation</a:t>
            </a:r>
            <a:r>
              <a:rPr sz="2638" b="1" spc="-16" dirty="0">
                <a:solidFill>
                  <a:srgbClr val="FFFFFF"/>
                </a:solidFill>
                <a:latin typeface="Tahoma"/>
                <a:cs typeface="Tahoma"/>
              </a:rPr>
              <a:t> </a:t>
            </a:r>
            <a:r>
              <a:rPr sz="2638" b="1" spc="-25" dirty="0">
                <a:solidFill>
                  <a:srgbClr val="FFFFFF"/>
                </a:solidFill>
                <a:latin typeface="Tahoma"/>
                <a:cs typeface="Tahoma"/>
              </a:rPr>
              <a:t>action</a:t>
            </a:r>
            <a:endParaRPr sz="2638" dirty="0">
              <a:latin typeface="Tahoma"/>
              <a:cs typeface="Tahoma"/>
            </a:endParaRPr>
          </a:p>
          <a:p>
            <a:pPr algn="ctr">
              <a:spcBef>
                <a:spcPts val="2779"/>
              </a:spcBef>
            </a:pPr>
            <a:r>
              <a:rPr sz="2638" spc="157" dirty="0">
                <a:solidFill>
                  <a:srgbClr val="FFFFFF"/>
                </a:solidFill>
                <a:latin typeface="Tahoma"/>
                <a:cs typeface="Tahoma"/>
              </a:rPr>
              <a:t>działanie</a:t>
            </a:r>
            <a:r>
              <a:rPr sz="2638" spc="-74" dirty="0">
                <a:solidFill>
                  <a:srgbClr val="FFFFFF"/>
                </a:solidFill>
                <a:latin typeface="Tahoma"/>
                <a:cs typeface="Tahoma"/>
              </a:rPr>
              <a:t> </a:t>
            </a:r>
            <a:r>
              <a:rPr sz="2638" spc="223" dirty="0">
                <a:solidFill>
                  <a:srgbClr val="FFFFFF"/>
                </a:solidFill>
                <a:latin typeface="Tahoma"/>
                <a:cs typeface="Tahoma"/>
              </a:rPr>
              <a:t>w</a:t>
            </a:r>
            <a:r>
              <a:rPr sz="2638" spc="-91" dirty="0">
                <a:solidFill>
                  <a:srgbClr val="FFFFFF"/>
                </a:solidFill>
                <a:latin typeface="Tahoma"/>
                <a:cs typeface="Tahoma"/>
              </a:rPr>
              <a:t> </a:t>
            </a:r>
            <a:r>
              <a:rPr sz="2638" spc="66" dirty="0">
                <a:solidFill>
                  <a:srgbClr val="FFFFFF"/>
                </a:solidFill>
                <a:latin typeface="Tahoma"/>
                <a:cs typeface="Tahoma"/>
              </a:rPr>
              <a:t>zakresie</a:t>
            </a:r>
            <a:r>
              <a:rPr sz="2638" spc="-74" dirty="0">
                <a:solidFill>
                  <a:srgbClr val="FFFFFF"/>
                </a:solidFill>
                <a:latin typeface="Tahoma"/>
                <a:cs typeface="Tahoma"/>
              </a:rPr>
              <a:t> </a:t>
            </a:r>
            <a:r>
              <a:rPr sz="2638" spc="322" dirty="0">
                <a:solidFill>
                  <a:srgbClr val="FFFFFF"/>
                </a:solidFill>
                <a:latin typeface="Tahoma"/>
                <a:cs typeface="Tahoma"/>
              </a:rPr>
              <a:t>badań</a:t>
            </a:r>
            <a:r>
              <a:rPr sz="2638" spc="-99" dirty="0">
                <a:solidFill>
                  <a:srgbClr val="FFFFFF"/>
                </a:solidFill>
                <a:latin typeface="Tahoma"/>
                <a:cs typeface="Tahoma"/>
              </a:rPr>
              <a:t> </a:t>
            </a:r>
            <a:r>
              <a:rPr sz="2638" spc="206" dirty="0">
                <a:solidFill>
                  <a:srgbClr val="FFFFFF"/>
                </a:solidFill>
                <a:latin typeface="Tahoma"/>
                <a:cs typeface="Tahoma"/>
              </a:rPr>
              <a:t>naukowych</a:t>
            </a:r>
            <a:r>
              <a:rPr sz="2638" spc="-33" dirty="0">
                <a:solidFill>
                  <a:srgbClr val="FFFFFF"/>
                </a:solidFill>
                <a:latin typeface="Tahoma"/>
                <a:cs typeface="Tahoma"/>
              </a:rPr>
              <a:t> </a:t>
            </a:r>
            <a:r>
              <a:rPr sz="2638" spc="-82" dirty="0">
                <a:solidFill>
                  <a:srgbClr val="FFFFFF"/>
                </a:solidFill>
                <a:latin typeface="Tahoma"/>
                <a:cs typeface="Tahoma"/>
              </a:rPr>
              <a:t>i</a:t>
            </a:r>
            <a:r>
              <a:rPr sz="2638" spc="-107" dirty="0">
                <a:solidFill>
                  <a:srgbClr val="FFFFFF"/>
                </a:solidFill>
                <a:latin typeface="Tahoma"/>
                <a:cs typeface="Tahoma"/>
              </a:rPr>
              <a:t> </a:t>
            </a:r>
            <a:r>
              <a:rPr sz="2638" spc="132" dirty="0">
                <a:solidFill>
                  <a:srgbClr val="FFFFFF"/>
                </a:solidFill>
                <a:latin typeface="Tahoma"/>
                <a:cs typeface="Tahoma"/>
              </a:rPr>
              <a:t>innowacji</a:t>
            </a:r>
            <a:endParaRPr sz="2638" dirty="0">
              <a:latin typeface="Tahoma"/>
              <a:cs typeface="Tahoma"/>
            </a:endParaRPr>
          </a:p>
          <a:p>
            <a:pPr>
              <a:lnSpc>
                <a:spcPct val="100000"/>
              </a:lnSpc>
            </a:pPr>
            <a:endParaRPr sz="3133" dirty="0">
              <a:latin typeface="Tahoma"/>
              <a:cs typeface="Tahoma"/>
            </a:endParaRPr>
          </a:p>
          <a:p>
            <a:pPr>
              <a:spcBef>
                <a:spcPts val="74"/>
              </a:spcBef>
            </a:pPr>
            <a:endParaRPr sz="3051" dirty="0">
              <a:latin typeface="Tahoma"/>
              <a:cs typeface="Tahoma"/>
            </a:endParaRPr>
          </a:p>
          <a:p>
            <a:pPr marL="423034" marR="410469" algn="ctr">
              <a:lnSpc>
                <a:spcPts val="2902"/>
              </a:lnSpc>
            </a:pPr>
            <a:r>
              <a:rPr sz="2638" spc="157" dirty="0">
                <a:solidFill>
                  <a:srgbClr val="FFFFFF"/>
                </a:solidFill>
                <a:latin typeface="Tahoma"/>
                <a:cs typeface="Tahoma"/>
              </a:rPr>
              <a:t>działanie</a:t>
            </a:r>
            <a:r>
              <a:rPr sz="2638" spc="-74" dirty="0">
                <a:solidFill>
                  <a:srgbClr val="FFFFFF"/>
                </a:solidFill>
                <a:latin typeface="Tahoma"/>
                <a:cs typeface="Tahoma"/>
              </a:rPr>
              <a:t> </a:t>
            </a:r>
            <a:r>
              <a:rPr sz="2638" spc="256" dirty="0">
                <a:solidFill>
                  <a:srgbClr val="FFFFFF"/>
                </a:solidFill>
                <a:latin typeface="Tahoma"/>
                <a:cs typeface="Tahoma"/>
              </a:rPr>
              <a:t>polegające</a:t>
            </a:r>
            <a:r>
              <a:rPr sz="2638" spc="-74" dirty="0">
                <a:solidFill>
                  <a:srgbClr val="FFFFFF"/>
                </a:solidFill>
                <a:latin typeface="Tahoma"/>
                <a:cs typeface="Tahoma"/>
              </a:rPr>
              <a:t> </a:t>
            </a:r>
            <a:r>
              <a:rPr sz="2638" spc="165" dirty="0">
                <a:solidFill>
                  <a:srgbClr val="FFFFFF"/>
                </a:solidFill>
                <a:latin typeface="Tahoma"/>
                <a:cs typeface="Tahoma"/>
              </a:rPr>
              <a:t>głównie</a:t>
            </a:r>
            <a:r>
              <a:rPr sz="2638" spc="-16" dirty="0">
                <a:solidFill>
                  <a:srgbClr val="FFFFFF"/>
                </a:solidFill>
                <a:latin typeface="Tahoma"/>
                <a:cs typeface="Tahoma"/>
              </a:rPr>
              <a:t> </a:t>
            </a:r>
            <a:r>
              <a:rPr sz="2638" spc="272" dirty="0">
                <a:solidFill>
                  <a:srgbClr val="FFFFFF"/>
                </a:solidFill>
                <a:latin typeface="Tahoma"/>
                <a:cs typeface="Tahoma"/>
              </a:rPr>
              <a:t>na</a:t>
            </a:r>
            <a:r>
              <a:rPr sz="2638" spc="-82" dirty="0">
                <a:solidFill>
                  <a:srgbClr val="FFFFFF"/>
                </a:solidFill>
                <a:latin typeface="Tahoma"/>
                <a:cs typeface="Tahoma"/>
              </a:rPr>
              <a:t> </a:t>
            </a:r>
            <a:r>
              <a:rPr sz="2638" spc="132" dirty="0">
                <a:solidFill>
                  <a:srgbClr val="FFFFFF"/>
                </a:solidFill>
                <a:latin typeface="Tahoma"/>
                <a:cs typeface="Tahoma"/>
              </a:rPr>
              <a:t>działalności </a:t>
            </a:r>
            <a:r>
              <a:rPr sz="2638" spc="-798" dirty="0">
                <a:solidFill>
                  <a:srgbClr val="FFFFFF"/>
                </a:solidFill>
                <a:latin typeface="Tahoma"/>
                <a:cs typeface="Tahoma"/>
              </a:rPr>
              <a:t> </a:t>
            </a:r>
            <a:r>
              <a:rPr sz="2638" spc="223" dirty="0">
                <a:solidFill>
                  <a:srgbClr val="FFFFFF"/>
                </a:solidFill>
                <a:latin typeface="Tahoma"/>
                <a:cs typeface="Tahoma"/>
              </a:rPr>
              <a:t>w</a:t>
            </a:r>
            <a:r>
              <a:rPr sz="2638" spc="-99" dirty="0">
                <a:solidFill>
                  <a:srgbClr val="FFFFFF"/>
                </a:solidFill>
                <a:latin typeface="Tahoma"/>
                <a:cs typeface="Tahoma"/>
              </a:rPr>
              <a:t> </a:t>
            </a:r>
            <a:r>
              <a:rPr sz="2638" spc="214" dirty="0">
                <a:solidFill>
                  <a:srgbClr val="FFFFFF"/>
                </a:solidFill>
                <a:latin typeface="Tahoma"/>
                <a:cs typeface="Tahoma"/>
              </a:rPr>
              <a:t>celu</a:t>
            </a:r>
            <a:r>
              <a:rPr sz="2638" spc="-124" dirty="0">
                <a:solidFill>
                  <a:srgbClr val="FFFFFF"/>
                </a:solidFill>
                <a:latin typeface="Tahoma"/>
                <a:cs typeface="Tahoma"/>
              </a:rPr>
              <a:t> </a:t>
            </a:r>
            <a:r>
              <a:rPr sz="2638" spc="82" dirty="0">
                <a:solidFill>
                  <a:srgbClr val="FFFFFF"/>
                </a:solidFill>
                <a:latin typeface="Tahoma"/>
                <a:cs typeface="Tahoma"/>
              </a:rPr>
              <a:t>stworzenia</a:t>
            </a:r>
            <a:r>
              <a:rPr sz="2638" dirty="0">
                <a:solidFill>
                  <a:srgbClr val="FFFFFF"/>
                </a:solidFill>
                <a:latin typeface="Tahoma"/>
                <a:cs typeface="Tahoma"/>
              </a:rPr>
              <a:t> </a:t>
            </a:r>
            <a:r>
              <a:rPr sz="2638" spc="140" dirty="0">
                <a:solidFill>
                  <a:srgbClr val="FFFFFF"/>
                </a:solidFill>
                <a:latin typeface="Tahoma"/>
                <a:cs typeface="Tahoma"/>
              </a:rPr>
              <a:t>nowej</a:t>
            </a:r>
            <a:r>
              <a:rPr sz="2638" spc="-41" dirty="0">
                <a:solidFill>
                  <a:srgbClr val="FFFFFF"/>
                </a:solidFill>
                <a:latin typeface="Tahoma"/>
                <a:cs typeface="Tahoma"/>
              </a:rPr>
              <a:t> </a:t>
            </a:r>
            <a:r>
              <a:rPr sz="2638" spc="124" dirty="0">
                <a:solidFill>
                  <a:srgbClr val="FFFFFF"/>
                </a:solidFill>
                <a:latin typeface="Tahoma"/>
                <a:cs typeface="Tahoma"/>
              </a:rPr>
              <a:t>wiedzy</a:t>
            </a:r>
            <a:r>
              <a:rPr sz="2638" spc="-33" dirty="0">
                <a:solidFill>
                  <a:srgbClr val="FFFFFF"/>
                </a:solidFill>
                <a:latin typeface="Tahoma"/>
                <a:cs typeface="Tahoma"/>
              </a:rPr>
              <a:t> </a:t>
            </a:r>
            <a:r>
              <a:rPr sz="2638" spc="132" dirty="0">
                <a:solidFill>
                  <a:srgbClr val="FFFFFF"/>
                </a:solidFill>
                <a:latin typeface="Tahoma"/>
                <a:cs typeface="Tahoma"/>
              </a:rPr>
              <a:t>lub</a:t>
            </a:r>
            <a:r>
              <a:rPr sz="2638" spc="-107" dirty="0">
                <a:solidFill>
                  <a:srgbClr val="FFFFFF"/>
                </a:solidFill>
                <a:latin typeface="Tahoma"/>
                <a:cs typeface="Tahoma"/>
              </a:rPr>
              <a:t> </a:t>
            </a:r>
            <a:r>
              <a:rPr sz="2638" spc="231" dirty="0">
                <a:solidFill>
                  <a:srgbClr val="FFFFFF"/>
                </a:solidFill>
                <a:latin typeface="Tahoma"/>
                <a:cs typeface="Tahoma"/>
              </a:rPr>
              <a:t>zbadania </a:t>
            </a:r>
            <a:r>
              <a:rPr sz="2638" spc="-798" dirty="0">
                <a:solidFill>
                  <a:srgbClr val="FFFFFF"/>
                </a:solidFill>
                <a:latin typeface="Tahoma"/>
                <a:cs typeface="Tahoma"/>
              </a:rPr>
              <a:t> </a:t>
            </a:r>
            <a:r>
              <a:rPr sz="2638" spc="140" dirty="0">
                <a:solidFill>
                  <a:srgbClr val="FFFFFF"/>
                </a:solidFill>
                <a:latin typeface="Tahoma"/>
                <a:cs typeface="Tahoma"/>
              </a:rPr>
              <a:t>wykonalności </a:t>
            </a:r>
            <a:r>
              <a:rPr sz="2638" spc="214" dirty="0">
                <a:solidFill>
                  <a:srgbClr val="FFFFFF"/>
                </a:solidFill>
                <a:latin typeface="Tahoma"/>
                <a:cs typeface="Tahoma"/>
              </a:rPr>
              <a:t>nowych </a:t>
            </a:r>
            <a:r>
              <a:rPr sz="2638" spc="132" dirty="0">
                <a:solidFill>
                  <a:srgbClr val="FFFFFF"/>
                </a:solidFill>
                <a:latin typeface="Tahoma"/>
                <a:cs typeface="Tahoma"/>
              </a:rPr>
              <a:t>lub </a:t>
            </a:r>
            <a:r>
              <a:rPr sz="2638" spc="181" dirty="0">
                <a:solidFill>
                  <a:srgbClr val="FFFFFF"/>
                </a:solidFill>
                <a:latin typeface="Tahoma"/>
                <a:cs typeface="Tahoma"/>
              </a:rPr>
              <a:t>udoskonalonych </a:t>
            </a:r>
            <a:r>
              <a:rPr sz="2638" spc="188" dirty="0">
                <a:solidFill>
                  <a:srgbClr val="FFFFFF"/>
                </a:solidFill>
                <a:latin typeface="Tahoma"/>
                <a:cs typeface="Tahoma"/>
              </a:rPr>
              <a:t> </a:t>
            </a:r>
            <a:r>
              <a:rPr sz="2638" spc="132" dirty="0">
                <a:solidFill>
                  <a:srgbClr val="FFFFFF"/>
                </a:solidFill>
                <a:latin typeface="Tahoma"/>
                <a:cs typeface="Tahoma"/>
              </a:rPr>
              <a:t>technologii,</a:t>
            </a:r>
            <a:r>
              <a:rPr sz="2638" spc="-58" dirty="0">
                <a:solidFill>
                  <a:srgbClr val="FFFFFF"/>
                </a:solidFill>
                <a:latin typeface="Tahoma"/>
                <a:cs typeface="Tahoma"/>
              </a:rPr>
              <a:t> </a:t>
            </a:r>
            <a:r>
              <a:rPr sz="2638" spc="124" dirty="0">
                <a:solidFill>
                  <a:srgbClr val="FFFFFF"/>
                </a:solidFill>
                <a:latin typeface="Tahoma"/>
                <a:cs typeface="Tahoma"/>
              </a:rPr>
              <a:t>produktów,</a:t>
            </a:r>
            <a:r>
              <a:rPr sz="2638" spc="-16" dirty="0">
                <a:solidFill>
                  <a:srgbClr val="FFFFFF"/>
                </a:solidFill>
                <a:latin typeface="Tahoma"/>
                <a:cs typeface="Tahoma"/>
              </a:rPr>
              <a:t> </a:t>
            </a:r>
            <a:r>
              <a:rPr sz="2638" spc="157" dirty="0">
                <a:solidFill>
                  <a:srgbClr val="FFFFFF"/>
                </a:solidFill>
                <a:latin typeface="Tahoma"/>
                <a:cs typeface="Tahoma"/>
              </a:rPr>
              <a:t>procesów,</a:t>
            </a:r>
            <a:endParaRPr sz="2638" dirty="0">
              <a:latin typeface="Tahoma"/>
              <a:cs typeface="Tahoma"/>
            </a:endParaRPr>
          </a:p>
          <a:p>
            <a:pPr marL="613609" marR="599997" algn="ctr">
              <a:lnSpc>
                <a:spcPts val="2935"/>
              </a:lnSpc>
            </a:pPr>
            <a:r>
              <a:rPr sz="2638" spc="91" dirty="0">
                <a:solidFill>
                  <a:srgbClr val="FFFFFF"/>
                </a:solidFill>
                <a:latin typeface="Tahoma"/>
                <a:cs typeface="Tahoma"/>
              </a:rPr>
              <a:t>usług</a:t>
            </a:r>
            <a:r>
              <a:rPr sz="2638" spc="-91" dirty="0">
                <a:solidFill>
                  <a:srgbClr val="FFFFFF"/>
                </a:solidFill>
                <a:latin typeface="Tahoma"/>
                <a:cs typeface="Tahoma"/>
              </a:rPr>
              <a:t> </a:t>
            </a:r>
            <a:r>
              <a:rPr sz="2638" spc="132" dirty="0">
                <a:solidFill>
                  <a:srgbClr val="FFFFFF"/>
                </a:solidFill>
                <a:latin typeface="Tahoma"/>
                <a:cs typeface="Tahoma"/>
              </a:rPr>
              <a:t>lub</a:t>
            </a:r>
            <a:r>
              <a:rPr sz="2638" spc="-115" dirty="0">
                <a:solidFill>
                  <a:srgbClr val="FFFFFF"/>
                </a:solidFill>
                <a:latin typeface="Tahoma"/>
                <a:cs typeface="Tahoma"/>
              </a:rPr>
              <a:t> </a:t>
            </a:r>
            <a:r>
              <a:rPr sz="2638" spc="91" dirty="0">
                <a:solidFill>
                  <a:srgbClr val="FFFFFF"/>
                </a:solidFill>
                <a:latin typeface="Tahoma"/>
                <a:cs typeface="Tahoma"/>
              </a:rPr>
              <a:t>rozwiązań.</a:t>
            </a:r>
            <a:r>
              <a:rPr sz="2638" spc="-16" dirty="0">
                <a:solidFill>
                  <a:srgbClr val="FFFFFF"/>
                </a:solidFill>
                <a:latin typeface="Tahoma"/>
                <a:cs typeface="Tahoma"/>
              </a:rPr>
              <a:t> </a:t>
            </a:r>
            <a:r>
              <a:rPr sz="2638" spc="223" dirty="0">
                <a:solidFill>
                  <a:srgbClr val="FFFFFF"/>
                </a:solidFill>
                <a:latin typeface="Tahoma"/>
                <a:cs typeface="Tahoma"/>
              </a:rPr>
              <a:t>Może</a:t>
            </a:r>
            <a:r>
              <a:rPr sz="2638" spc="-74" dirty="0">
                <a:solidFill>
                  <a:srgbClr val="FFFFFF"/>
                </a:solidFill>
                <a:latin typeface="Tahoma"/>
                <a:cs typeface="Tahoma"/>
              </a:rPr>
              <a:t> </a:t>
            </a:r>
            <a:r>
              <a:rPr sz="2638" spc="231" dirty="0">
                <a:solidFill>
                  <a:srgbClr val="FFFFFF"/>
                </a:solidFill>
                <a:latin typeface="Tahoma"/>
                <a:cs typeface="Tahoma"/>
              </a:rPr>
              <a:t>ono</a:t>
            </a:r>
            <a:r>
              <a:rPr sz="2638" spc="-99" dirty="0">
                <a:solidFill>
                  <a:srgbClr val="FFFFFF"/>
                </a:solidFill>
                <a:latin typeface="Tahoma"/>
                <a:cs typeface="Tahoma"/>
              </a:rPr>
              <a:t> </a:t>
            </a:r>
            <a:r>
              <a:rPr sz="2638" spc="256" dirty="0">
                <a:solidFill>
                  <a:srgbClr val="FFFFFF"/>
                </a:solidFill>
                <a:latin typeface="Tahoma"/>
                <a:cs typeface="Tahoma"/>
              </a:rPr>
              <a:t>obejmować </a:t>
            </a:r>
            <a:r>
              <a:rPr sz="2638" spc="-798" dirty="0">
                <a:solidFill>
                  <a:srgbClr val="FFFFFF"/>
                </a:solidFill>
                <a:latin typeface="Tahoma"/>
                <a:cs typeface="Tahoma"/>
              </a:rPr>
              <a:t> </a:t>
            </a:r>
            <a:r>
              <a:rPr sz="2638" spc="272" dirty="0">
                <a:solidFill>
                  <a:srgbClr val="FFFFFF"/>
                </a:solidFill>
                <a:latin typeface="Tahoma"/>
                <a:cs typeface="Tahoma"/>
              </a:rPr>
              <a:t>badania</a:t>
            </a:r>
            <a:r>
              <a:rPr sz="2638" spc="-99" dirty="0">
                <a:solidFill>
                  <a:srgbClr val="FFFFFF"/>
                </a:solidFill>
                <a:latin typeface="Tahoma"/>
                <a:cs typeface="Tahoma"/>
              </a:rPr>
              <a:t> </a:t>
            </a:r>
            <a:r>
              <a:rPr sz="2638" spc="223" dirty="0">
                <a:solidFill>
                  <a:srgbClr val="FFFFFF"/>
                </a:solidFill>
                <a:latin typeface="Tahoma"/>
                <a:cs typeface="Tahoma"/>
              </a:rPr>
              <a:t>podstawowe</a:t>
            </a:r>
            <a:r>
              <a:rPr sz="2638" spc="-16" dirty="0">
                <a:solidFill>
                  <a:srgbClr val="FFFFFF"/>
                </a:solidFill>
                <a:latin typeface="Tahoma"/>
                <a:cs typeface="Tahoma"/>
              </a:rPr>
              <a:t> </a:t>
            </a:r>
            <a:r>
              <a:rPr sz="2638" spc="-82" dirty="0">
                <a:solidFill>
                  <a:srgbClr val="FFFFFF"/>
                </a:solidFill>
                <a:latin typeface="Tahoma"/>
                <a:cs typeface="Tahoma"/>
              </a:rPr>
              <a:t>i</a:t>
            </a:r>
            <a:r>
              <a:rPr sz="2638" spc="-115" dirty="0">
                <a:solidFill>
                  <a:srgbClr val="FFFFFF"/>
                </a:solidFill>
                <a:latin typeface="Tahoma"/>
                <a:cs typeface="Tahoma"/>
              </a:rPr>
              <a:t> </a:t>
            </a:r>
            <a:r>
              <a:rPr sz="2638" spc="115" dirty="0">
                <a:solidFill>
                  <a:srgbClr val="FFFFFF"/>
                </a:solidFill>
                <a:latin typeface="Tahoma"/>
                <a:cs typeface="Tahoma"/>
              </a:rPr>
              <a:t>stosowane,</a:t>
            </a:r>
            <a:r>
              <a:rPr sz="2638" spc="-25" dirty="0">
                <a:solidFill>
                  <a:srgbClr val="FFFFFF"/>
                </a:solidFill>
                <a:latin typeface="Tahoma"/>
                <a:cs typeface="Tahoma"/>
              </a:rPr>
              <a:t> </a:t>
            </a:r>
            <a:r>
              <a:rPr sz="2638" spc="49" dirty="0">
                <a:solidFill>
                  <a:srgbClr val="FFFFFF"/>
                </a:solidFill>
                <a:latin typeface="Tahoma"/>
                <a:cs typeface="Tahoma"/>
              </a:rPr>
              <a:t>rozwój</a:t>
            </a:r>
            <a:endParaRPr sz="2638" dirty="0">
              <a:latin typeface="Tahoma"/>
              <a:cs typeface="Tahoma"/>
            </a:endParaRPr>
          </a:p>
          <a:p>
            <a:pPr marL="4188" algn="ctr">
              <a:lnSpc>
                <a:spcPts val="2721"/>
              </a:lnSpc>
            </a:pPr>
            <a:r>
              <a:rPr sz="2638" spc="-82" dirty="0">
                <a:solidFill>
                  <a:srgbClr val="FFFFFF"/>
                </a:solidFill>
                <a:latin typeface="Tahoma"/>
                <a:cs typeface="Tahoma"/>
              </a:rPr>
              <a:t>i</a:t>
            </a:r>
            <a:r>
              <a:rPr sz="2638" spc="-99" dirty="0">
                <a:solidFill>
                  <a:srgbClr val="FFFFFF"/>
                </a:solidFill>
                <a:latin typeface="Tahoma"/>
                <a:cs typeface="Tahoma"/>
              </a:rPr>
              <a:t> </a:t>
            </a:r>
            <a:r>
              <a:rPr sz="2638" spc="148" dirty="0">
                <a:solidFill>
                  <a:srgbClr val="FFFFFF"/>
                </a:solidFill>
                <a:latin typeface="Tahoma"/>
                <a:cs typeface="Tahoma"/>
              </a:rPr>
              <a:t>integrację</a:t>
            </a:r>
            <a:r>
              <a:rPr sz="2638" spc="-66" dirty="0">
                <a:solidFill>
                  <a:srgbClr val="FFFFFF"/>
                </a:solidFill>
                <a:latin typeface="Tahoma"/>
                <a:cs typeface="Tahoma"/>
              </a:rPr>
              <a:t> </a:t>
            </a:r>
            <a:r>
              <a:rPr sz="2638" spc="132" dirty="0">
                <a:solidFill>
                  <a:srgbClr val="FFFFFF"/>
                </a:solidFill>
                <a:latin typeface="Tahoma"/>
                <a:cs typeface="Tahoma"/>
              </a:rPr>
              <a:t>technologii,</a:t>
            </a:r>
            <a:r>
              <a:rPr sz="2638" spc="-66" dirty="0">
                <a:solidFill>
                  <a:srgbClr val="FFFFFF"/>
                </a:solidFill>
                <a:latin typeface="Tahoma"/>
                <a:cs typeface="Tahoma"/>
              </a:rPr>
              <a:t> </a:t>
            </a:r>
            <a:r>
              <a:rPr sz="2638" spc="124" dirty="0">
                <a:solidFill>
                  <a:srgbClr val="FFFFFF"/>
                </a:solidFill>
                <a:latin typeface="Tahoma"/>
                <a:cs typeface="Tahoma"/>
              </a:rPr>
              <a:t>testowanie,</a:t>
            </a:r>
            <a:r>
              <a:rPr sz="2638" spc="-25" dirty="0">
                <a:solidFill>
                  <a:srgbClr val="FFFFFF"/>
                </a:solidFill>
                <a:latin typeface="Tahoma"/>
                <a:cs typeface="Tahoma"/>
              </a:rPr>
              <a:t> </a:t>
            </a:r>
            <a:r>
              <a:rPr sz="2638" spc="165" dirty="0">
                <a:solidFill>
                  <a:srgbClr val="FFFFFF"/>
                </a:solidFill>
                <a:latin typeface="Tahoma"/>
                <a:cs typeface="Tahoma"/>
              </a:rPr>
              <a:t>demonstrację</a:t>
            </a:r>
            <a:endParaRPr sz="2638" dirty="0">
              <a:latin typeface="Tahoma"/>
              <a:cs typeface="Tahoma"/>
            </a:endParaRPr>
          </a:p>
          <a:p>
            <a:pPr algn="ctr">
              <a:lnSpc>
                <a:spcPts val="2909"/>
              </a:lnSpc>
            </a:pPr>
            <a:r>
              <a:rPr sz="2638" spc="-82" dirty="0">
                <a:solidFill>
                  <a:srgbClr val="FFFFFF"/>
                </a:solidFill>
                <a:latin typeface="Tahoma"/>
                <a:cs typeface="Tahoma"/>
              </a:rPr>
              <a:t>i</a:t>
            </a:r>
            <a:r>
              <a:rPr sz="2638" spc="-91" dirty="0">
                <a:solidFill>
                  <a:srgbClr val="FFFFFF"/>
                </a:solidFill>
                <a:latin typeface="Tahoma"/>
                <a:cs typeface="Tahoma"/>
              </a:rPr>
              <a:t> </a:t>
            </a:r>
            <a:r>
              <a:rPr sz="2638" spc="188" dirty="0">
                <a:solidFill>
                  <a:srgbClr val="FFFFFF"/>
                </a:solidFill>
                <a:latin typeface="Tahoma"/>
                <a:cs typeface="Tahoma"/>
              </a:rPr>
              <a:t>walidację</a:t>
            </a:r>
            <a:r>
              <a:rPr sz="2638" spc="-58" dirty="0">
                <a:solidFill>
                  <a:srgbClr val="FFFFFF"/>
                </a:solidFill>
                <a:latin typeface="Tahoma"/>
                <a:cs typeface="Tahoma"/>
              </a:rPr>
              <a:t> </a:t>
            </a:r>
            <a:r>
              <a:rPr sz="2638" spc="272" dirty="0">
                <a:solidFill>
                  <a:srgbClr val="FFFFFF"/>
                </a:solidFill>
                <a:latin typeface="Tahoma"/>
                <a:cs typeface="Tahoma"/>
              </a:rPr>
              <a:t>na</a:t>
            </a:r>
            <a:r>
              <a:rPr sz="2638" spc="-66" dirty="0">
                <a:solidFill>
                  <a:srgbClr val="FFFFFF"/>
                </a:solidFill>
                <a:latin typeface="Tahoma"/>
                <a:cs typeface="Tahoma"/>
              </a:rPr>
              <a:t> </a:t>
            </a:r>
            <a:r>
              <a:rPr sz="2638" spc="272" dirty="0">
                <a:solidFill>
                  <a:srgbClr val="FFFFFF"/>
                </a:solidFill>
                <a:latin typeface="Tahoma"/>
                <a:cs typeface="Tahoma"/>
              </a:rPr>
              <a:t>małą</a:t>
            </a:r>
            <a:r>
              <a:rPr sz="2638" spc="-66" dirty="0">
                <a:solidFill>
                  <a:srgbClr val="FFFFFF"/>
                </a:solidFill>
                <a:latin typeface="Tahoma"/>
                <a:cs typeface="Tahoma"/>
              </a:rPr>
              <a:t> </a:t>
            </a:r>
            <a:r>
              <a:rPr sz="2638" spc="99" dirty="0">
                <a:solidFill>
                  <a:srgbClr val="FFFFFF"/>
                </a:solidFill>
                <a:latin typeface="Tahoma"/>
                <a:cs typeface="Tahoma"/>
              </a:rPr>
              <a:t>skalę</a:t>
            </a:r>
            <a:r>
              <a:rPr sz="2638" spc="-115" dirty="0">
                <a:solidFill>
                  <a:srgbClr val="FFFFFF"/>
                </a:solidFill>
                <a:latin typeface="Tahoma"/>
                <a:cs typeface="Tahoma"/>
              </a:rPr>
              <a:t> </a:t>
            </a:r>
            <a:r>
              <a:rPr sz="2638" spc="140" dirty="0">
                <a:solidFill>
                  <a:srgbClr val="FFFFFF"/>
                </a:solidFill>
                <a:latin typeface="Tahoma"/>
                <a:cs typeface="Tahoma"/>
              </a:rPr>
              <a:t>prototypu</a:t>
            </a:r>
            <a:r>
              <a:rPr sz="2638" spc="-49" dirty="0">
                <a:solidFill>
                  <a:srgbClr val="FFFFFF"/>
                </a:solidFill>
                <a:latin typeface="Tahoma"/>
                <a:cs typeface="Tahoma"/>
              </a:rPr>
              <a:t> </a:t>
            </a:r>
            <a:r>
              <a:rPr sz="2638" spc="223" dirty="0">
                <a:solidFill>
                  <a:srgbClr val="FFFFFF"/>
                </a:solidFill>
                <a:latin typeface="Tahoma"/>
                <a:cs typeface="Tahoma"/>
              </a:rPr>
              <a:t>w</a:t>
            </a:r>
            <a:r>
              <a:rPr sz="2638" spc="-91" dirty="0">
                <a:solidFill>
                  <a:srgbClr val="FFFFFF"/>
                </a:solidFill>
                <a:latin typeface="Tahoma"/>
                <a:cs typeface="Tahoma"/>
              </a:rPr>
              <a:t> </a:t>
            </a:r>
            <a:r>
              <a:rPr sz="2638" spc="58" dirty="0">
                <a:solidFill>
                  <a:srgbClr val="FFFFFF"/>
                </a:solidFill>
                <a:latin typeface="Tahoma"/>
                <a:cs typeface="Tahoma"/>
              </a:rPr>
              <a:t>środowisku</a:t>
            </a:r>
            <a:endParaRPr sz="2638" dirty="0">
              <a:latin typeface="Tahoma"/>
              <a:cs typeface="Tahoma"/>
            </a:endParaRPr>
          </a:p>
          <a:p>
            <a:pPr algn="ctr">
              <a:lnSpc>
                <a:spcPts val="3033"/>
              </a:lnSpc>
            </a:pPr>
            <a:r>
              <a:rPr sz="2638" spc="115" dirty="0">
                <a:solidFill>
                  <a:srgbClr val="FFFFFF"/>
                </a:solidFill>
                <a:latin typeface="Tahoma"/>
                <a:cs typeface="Tahoma"/>
              </a:rPr>
              <a:t>laboratoryjnym</a:t>
            </a:r>
            <a:r>
              <a:rPr sz="2638" spc="-82" dirty="0">
                <a:solidFill>
                  <a:srgbClr val="FFFFFF"/>
                </a:solidFill>
                <a:latin typeface="Tahoma"/>
                <a:cs typeface="Tahoma"/>
              </a:rPr>
              <a:t> </a:t>
            </a:r>
            <a:r>
              <a:rPr sz="2638" spc="132" dirty="0">
                <a:solidFill>
                  <a:srgbClr val="FFFFFF"/>
                </a:solidFill>
                <a:latin typeface="Tahoma"/>
                <a:cs typeface="Tahoma"/>
              </a:rPr>
              <a:t>lub</a:t>
            </a:r>
            <a:r>
              <a:rPr sz="2638" spc="-99" dirty="0">
                <a:solidFill>
                  <a:srgbClr val="FFFFFF"/>
                </a:solidFill>
                <a:latin typeface="Tahoma"/>
                <a:cs typeface="Tahoma"/>
              </a:rPr>
              <a:t> </a:t>
            </a:r>
            <a:r>
              <a:rPr sz="2638" spc="124" dirty="0">
                <a:solidFill>
                  <a:srgbClr val="FFFFFF"/>
                </a:solidFill>
                <a:latin typeface="Tahoma"/>
                <a:cs typeface="Tahoma"/>
              </a:rPr>
              <a:t>symulowanym.</a:t>
            </a:r>
            <a:endParaRPr sz="2638" dirty="0">
              <a:latin typeface="Tahoma"/>
              <a:cs typeface="Tahoma"/>
            </a:endParaRPr>
          </a:p>
        </p:txBody>
      </p:sp>
      <p:sp>
        <p:nvSpPr>
          <p:cNvPr id="7" name="object 7"/>
          <p:cNvSpPr/>
          <p:nvPr/>
        </p:nvSpPr>
        <p:spPr>
          <a:xfrm>
            <a:off x="10270682" y="3161767"/>
            <a:ext cx="8944230" cy="744478"/>
          </a:xfrm>
          <a:custGeom>
            <a:avLst/>
            <a:gdLst/>
            <a:ahLst/>
            <a:cxnLst/>
            <a:rect l="l" t="t" r="r" b="b"/>
            <a:pathLst>
              <a:path w="5424170" h="451485">
                <a:moveTo>
                  <a:pt x="5348732" y="0"/>
                </a:moveTo>
                <a:lnTo>
                  <a:pt x="75184" y="0"/>
                </a:lnTo>
                <a:lnTo>
                  <a:pt x="45916" y="5907"/>
                </a:lnTo>
                <a:lnTo>
                  <a:pt x="22018" y="22018"/>
                </a:lnTo>
                <a:lnTo>
                  <a:pt x="5907" y="45916"/>
                </a:lnTo>
                <a:lnTo>
                  <a:pt x="0" y="75184"/>
                </a:lnTo>
                <a:lnTo>
                  <a:pt x="0" y="375920"/>
                </a:lnTo>
                <a:lnTo>
                  <a:pt x="5907" y="405187"/>
                </a:lnTo>
                <a:lnTo>
                  <a:pt x="22018" y="429085"/>
                </a:lnTo>
                <a:lnTo>
                  <a:pt x="45916" y="445196"/>
                </a:lnTo>
                <a:lnTo>
                  <a:pt x="75184" y="451104"/>
                </a:lnTo>
                <a:lnTo>
                  <a:pt x="5348732" y="451104"/>
                </a:lnTo>
                <a:lnTo>
                  <a:pt x="5377999" y="445196"/>
                </a:lnTo>
                <a:lnTo>
                  <a:pt x="5401897" y="429085"/>
                </a:lnTo>
                <a:lnTo>
                  <a:pt x="5418008" y="405187"/>
                </a:lnTo>
                <a:lnTo>
                  <a:pt x="5423916" y="375920"/>
                </a:lnTo>
                <a:lnTo>
                  <a:pt x="5423916" y="75184"/>
                </a:lnTo>
                <a:lnTo>
                  <a:pt x="5418008" y="45916"/>
                </a:lnTo>
                <a:lnTo>
                  <a:pt x="5401897" y="22018"/>
                </a:lnTo>
                <a:lnTo>
                  <a:pt x="5377999" y="5907"/>
                </a:lnTo>
                <a:lnTo>
                  <a:pt x="5348732" y="0"/>
                </a:lnTo>
                <a:close/>
              </a:path>
            </a:pathLst>
          </a:custGeom>
          <a:solidFill>
            <a:srgbClr val="EC7C30"/>
          </a:solidFill>
        </p:spPr>
        <p:txBody>
          <a:bodyPr wrap="square" lIns="0" tIns="0" rIns="0" bIns="0" rtlCol="0"/>
          <a:lstStyle/>
          <a:p>
            <a:endParaRPr/>
          </a:p>
        </p:txBody>
      </p:sp>
      <p:sp>
        <p:nvSpPr>
          <p:cNvPr id="8" name="object 8"/>
          <p:cNvSpPr txBox="1"/>
          <p:nvPr/>
        </p:nvSpPr>
        <p:spPr>
          <a:xfrm>
            <a:off x="10388373" y="3102752"/>
            <a:ext cx="8171479" cy="1962871"/>
          </a:xfrm>
          <a:prstGeom prst="rect">
            <a:avLst/>
          </a:prstGeom>
        </p:spPr>
        <p:txBody>
          <a:bodyPr vert="horz" wrap="square" lIns="0" tIns="208369" rIns="0" bIns="0" rtlCol="0">
            <a:spAutoFit/>
          </a:bodyPr>
          <a:lstStyle/>
          <a:p>
            <a:pPr marL="20942">
              <a:spcBef>
                <a:spcPts val="1639"/>
              </a:spcBef>
            </a:pPr>
            <a:r>
              <a:rPr sz="2638" spc="140" dirty="0">
                <a:solidFill>
                  <a:srgbClr val="FFFFFF"/>
                </a:solidFill>
                <a:latin typeface="Tahoma"/>
                <a:cs typeface="Tahoma"/>
              </a:rPr>
              <a:t>Kto?</a:t>
            </a:r>
            <a:endParaRPr sz="2638" dirty="0">
              <a:latin typeface="Tahoma"/>
              <a:cs typeface="Tahoma"/>
            </a:endParaRPr>
          </a:p>
          <a:p>
            <a:pPr marL="452354" indent="-284815">
              <a:lnSpc>
                <a:spcPts val="3033"/>
              </a:lnSpc>
              <a:spcBef>
                <a:spcPts val="1474"/>
              </a:spcBef>
              <a:buChar char="•"/>
              <a:tabLst>
                <a:tab pos="452354" algn="l"/>
              </a:tabLst>
            </a:pPr>
            <a:r>
              <a:rPr sz="2638" spc="198" dirty="0">
                <a:latin typeface="Tahoma"/>
                <a:cs typeface="Tahoma"/>
              </a:rPr>
              <a:t>Międzynarodowe</a:t>
            </a:r>
            <a:r>
              <a:rPr sz="2638" spc="-25" dirty="0">
                <a:latin typeface="Tahoma"/>
                <a:cs typeface="Tahoma"/>
              </a:rPr>
              <a:t> </a:t>
            </a:r>
            <a:r>
              <a:rPr sz="2638" spc="74" dirty="0">
                <a:latin typeface="Tahoma"/>
                <a:cs typeface="Tahoma"/>
              </a:rPr>
              <a:t>konsorcjum:</a:t>
            </a:r>
            <a:r>
              <a:rPr sz="2638" spc="-74" dirty="0">
                <a:latin typeface="Tahoma"/>
                <a:cs typeface="Tahoma"/>
              </a:rPr>
              <a:t> </a:t>
            </a:r>
            <a:r>
              <a:rPr sz="2638" spc="16" dirty="0">
                <a:latin typeface="Tahoma"/>
                <a:cs typeface="Tahoma"/>
              </a:rPr>
              <a:t>3</a:t>
            </a:r>
            <a:r>
              <a:rPr sz="2638" spc="-99" dirty="0">
                <a:latin typeface="Tahoma"/>
                <a:cs typeface="Tahoma"/>
              </a:rPr>
              <a:t> </a:t>
            </a:r>
            <a:r>
              <a:rPr sz="2638" spc="148" dirty="0">
                <a:latin typeface="Tahoma"/>
                <a:cs typeface="Tahoma"/>
              </a:rPr>
              <a:t>partnerów</a:t>
            </a:r>
            <a:endParaRPr sz="2638" dirty="0">
              <a:latin typeface="Tahoma"/>
              <a:cs typeface="Tahoma"/>
            </a:endParaRPr>
          </a:p>
          <a:p>
            <a:pPr marL="451307" marR="8377">
              <a:lnSpc>
                <a:spcPts val="2902"/>
              </a:lnSpc>
              <a:spcBef>
                <a:spcPts val="190"/>
              </a:spcBef>
            </a:pPr>
            <a:r>
              <a:rPr sz="2638" spc="-58" dirty="0">
                <a:latin typeface="Tahoma"/>
                <a:cs typeface="Tahoma"/>
              </a:rPr>
              <a:t>z</a:t>
            </a:r>
            <a:r>
              <a:rPr sz="2638" spc="-91" dirty="0">
                <a:latin typeface="Tahoma"/>
                <a:cs typeface="Tahoma"/>
              </a:rPr>
              <a:t> </a:t>
            </a:r>
            <a:r>
              <a:rPr sz="2638" spc="16" dirty="0">
                <a:latin typeface="Tahoma"/>
                <a:cs typeface="Tahoma"/>
              </a:rPr>
              <a:t>3</a:t>
            </a:r>
            <a:r>
              <a:rPr sz="2638" spc="-99" dirty="0">
                <a:latin typeface="Tahoma"/>
                <a:cs typeface="Tahoma"/>
              </a:rPr>
              <a:t> </a:t>
            </a:r>
            <a:r>
              <a:rPr sz="2638" spc="140" dirty="0">
                <a:latin typeface="Tahoma"/>
                <a:cs typeface="Tahoma"/>
              </a:rPr>
              <a:t>niezależnych</a:t>
            </a:r>
            <a:r>
              <a:rPr sz="2638" spc="-66" dirty="0">
                <a:latin typeface="Tahoma"/>
                <a:cs typeface="Tahoma"/>
              </a:rPr>
              <a:t> </a:t>
            </a:r>
            <a:r>
              <a:rPr sz="2638" spc="313" dirty="0">
                <a:latin typeface="Tahoma"/>
                <a:cs typeface="Tahoma"/>
              </a:rPr>
              <a:t>od</a:t>
            </a:r>
            <a:r>
              <a:rPr sz="2638" spc="-74" dirty="0">
                <a:latin typeface="Tahoma"/>
                <a:cs typeface="Tahoma"/>
              </a:rPr>
              <a:t> </a:t>
            </a:r>
            <a:r>
              <a:rPr sz="2638" spc="107" dirty="0">
                <a:latin typeface="Tahoma"/>
                <a:cs typeface="Tahoma"/>
              </a:rPr>
              <a:t>siebie</a:t>
            </a:r>
            <a:r>
              <a:rPr sz="2638" spc="-99" dirty="0">
                <a:latin typeface="Tahoma"/>
                <a:cs typeface="Tahoma"/>
              </a:rPr>
              <a:t> </a:t>
            </a:r>
            <a:r>
              <a:rPr sz="2638" spc="107" dirty="0">
                <a:latin typeface="Tahoma"/>
                <a:cs typeface="Tahoma"/>
              </a:rPr>
              <a:t>jednostek</a:t>
            </a:r>
            <a:r>
              <a:rPr sz="2638" spc="-33" dirty="0">
                <a:latin typeface="Tahoma"/>
                <a:cs typeface="Tahoma"/>
              </a:rPr>
              <a:t> </a:t>
            </a:r>
            <a:r>
              <a:rPr sz="2638" spc="-58" dirty="0">
                <a:latin typeface="Tahoma"/>
                <a:cs typeface="Tahoma"/>
              </a:rPr>
              <a:t>z</a:t>
            </a:r>
            <a:r>
              <a:rPr sz="2638" spc="-82" dirty="0">
                <a:latin typeface="Tahoma"/>
                <a:cs typeface="Tahoma"/>
              </a:rPr>
              <a:t> </a:t>
            </a:r>
            <a:r>
              <a:rPr sz="2638" spc="16" dirty="0">
                <a:latin typeface="Tahoma"/>
                <a:cs typeface="Tahoma"/>
              </a:rPr>
              <a:t>3</a:t>
            </a:r>
            <a:r>
              <a:rPr sz="2638" spc="-99" dirty="0">
                <a:latin typeface="Tahoma"/>
                <a:cs typeface="Tahoma"/>
              </a:rPr>
              <a:t> </a:t>
            </a:r>
            <a:r>
              <a:rPr sz="2638" spc="124" dirty="0">
                <a:latin typeface="Tahoma"/>
                <a:cs typeface="Tahoma"/>
              </a:rPr>
              <a:t>różnych </a:t>
            </a:r>
            <a:r>
              <a:rPr sz="2638" spc="-798" dirty="0">
                <a:latin typeface="Tahoma"/>
                <a:cs typeface="Tahoma"/>
              </a:rPr>
              <a:t> </a:t>
            </a:r>
            <a:r>
              <a:rPr sz="2638" spc="91" dirty="0">
                <a:latin typeface="Tahoma"/>
                <a:cs typeface="Tahoma"/>
              </a:rPr>
              <a:t>krajów</a:t>
            </a:r>
            <a:r>
              <a:rPr sz="2638" spc="-82" dirty="0">
                <a:latin typeface="Tahoma"/>
                <a:cs typeface="Tahoma"/>
              </a:rPr>
              <a:t> </a:t>
            </a:r>
            <a:r>
              <a:rPr sz="2638" spc="132" dirty="0">
                <a:latin typeface="Tahoma"/>
                <a:cs typeface="Tahoma"/>
              </a:rPr>
              <a:t>członkowskich</a:t>
            </a:r>
            <a:r>
              <a:rPr sz="2638" spc="-8" dirty="0">
                <a:latin typeface="Tahoma"/>
                <a:cs typeface="Tahoma"/>
              </a:rPr>
              <a:t> </a:t>
            </a:r>
            <a:r>
              <a:rPr sz="2638" spc="91" dirty="0">
                <a:latin typeface="Tahoma"/>
                <a:cs typeface="Tahoma"/>
              </a:rPr>
              <a:t>i/lub</a:t>
            </a:r>
            <a:r>
              <a:rPr sz="2638" spc="-132" dirty="0">
                <a:latin typeface="Tahoma"/>
                <a:cs typeface="Tahoma"/>
              </a:rPr>
              <a:t> </a:t>
            </a:r>
            <a:r>
              <a:rPr sz="2638" spc="82" dirty="0">
                <a:latin typeface="Tahoma"/>
                <a:cs typeface="Tahoma"/>
              </a:rPr>
              <a:t>stowarzyszonych.</a:t>
            </a:r>
            <a:endParaRPr sz="2638" dirty="0">
              <a:latin typeface="Tahoma"/>
              <a:cs typeface="Tahoma"/>
            </a:endParaRPr>
          </a:p>
        </p:txBody>
      </p:sp>
      <p:sp>
        <p:nvSpPr>
          <p:cNvPr id="9" name="object 9"/>
          <p:cNvSpPr/>
          <p:nvPr/>
        </p:nvSpPr>
        <p:spPr>
          <a:xfrm>
            <a:off x="10270682" y="5679805"/>
            <a:ext cx="8944230" cy="741339"/>
          </a:xfrm>
          <a:custGeom>
            <a:avLst/>
            <a:gdLst/>
            <a:ahLst/>
            <a:cxnLst/>
            <a:rect l="l" t="t" r="r" b="b"/>
            <a:pathLst>
              <a:path w="5424170" h="449579">
                <a:moveTo>
                  <a:pt x="5348986" y="0"/>
                </a:moveTo>
                <a:lnTo>
                  <a:pt x="74929" y="0"/>
                </a:lnTo>
                <a:lnTo>
                  <a:pt x="45755" y="5885"/>
                </a:lnTo>
                <a:lnTo>
                  <a:pt x="21939" y="21939"/>
                </a:lnTo>
                <a:lnTo>
                  <a:pt x="5885" y="45755"/>
                </a:lnTo>
                <a:lnTo>
                  <a:pt x="0" y="74930"/>
                </a:lnTo>
                <a:lnTo>
                  <a:pt x="0" y="374650"/>
                </a:lnTo>
                <a:lnTo>
                  <a:pt x="5885" y="403824"/>
                </a:lnTo>
                <a:lnTo>
                  <a:pt x="21939" y="427640"/>
                </a:lnTo>
                <a:lnTo>
                  <a:pt x="45755" y="443694"/>
                </a:lnTo>
                <a:lnTo>
                  <a:pt x="74929" y="449580"/>
                </a:lnTo>
                <a:lnTo>
                  <a:pt x="5348986" y="449580"/>
                </a:lnTo>
                <a:lnTo>
                  <a:pt x="5378160" y="443694"/>
                </a:lnTo>
                <a:lnTo>
                  <a:pt x="5401976" y="427640"/>
                </a:lnTo>
                <a:lnTo>
                  <a:pt x="5418030" y="403824"/>
                </a:lnTo>
                <a:lnTo>
                  <a:pt x="5423916" y="374650"/>
                </a:lnTo>
                <a:lnTo>
                  <a:pt x="5423916" y="74930"/>
                </a:lnTo>
                <a:lnTo>
                  <a:pt x="5418030" y="45755"/>
                </a:lnTo>
                <a:lnTo>
                  <a:pt x="5401976" y="21939"/>
                </a:lnTo>
                <a:lnTo>
                  <a:pt x="5378160" y="5885"/>
                </a:lnTo>
                <a:lnTo>
                  <a:pt x="5348986" y="0"/>
                </a:lnTo>
                <a:close/>
              </a:path>
            </a:pathLst>
          </a:custGeom>
          <a:solidFill>
            <a:srgbClr val="EC7C30"/>
          </a:solidFill>
        </p:spPr>
        <p:txBody>
          <a:bodyPr wrap="square" lIns="0" tIns="0" rIns="0" bIns="0" rtlCol="0"/>
          <a:lstStyle/>
          <a:p>
            <a:endParaRPr/>
          </a:p>
        </p:txBody>
      </p:sp>
      <p:sp>
        <p:nvSpPr>
          <p:cNvPr id="10" name="object 10"/>
          <p:cNvSpPr txBox="1"/>
          <p:nvPr/>
        </p:nvSpPr>
        <p:spPr>
          <a:xfrm>
            <a:off x="10388374" y="5619953"/>
            <a:ext cx="2656464" cy="1213598"/>
          </a:xfrm>
          <a:prstGeom prst="rect">
            <a:avLst/>
          </a:prstGeom>
        </p:spPr>
        <p:txBody>
          <a:bodyPr vert="horz" wrap="square" lIns="0" tIns="207324" rIns="0" bIns="0" rtlCol="0">
            <a:spAutoFit/>
          </a:bodyPr>
          <a:lstStyle/>
          <a:p>
            <a:pPr marL="20942">
              <a:spcBef>
                <a:spcPts val="1633"/>
              </a:spcBef>
            </a:pPr>
            <a:r>
              <a:rPr sz="2638" spc="148" dirty="0">
                <a:solidFill>
                  <a:srgbClr val="FFFFFF"/>
                </a:solidFill>
                <a:latin typeface="Tahoma"/>
                <a:cs typeface="Tahoma"/>
              </a:rPr>
              <a:t>Dofinansowanie</a:t>
            </a:r>
            <a:endParaRPr sz="2638" dirty="0">
              <a:latin typeface="Tahoma"/>
              <a:cs typeface="Tahoma"/>
            </a:endParaRPr>
          </a:p>
          <a:p>
            <a:pPr marL="452354" indent="-284815">
              <a:spcBef>
                <a:spcPts val="1468"/>
              </a:spcBef>
              <a:buChar char="•"/>
              <a:tabLst>
                <a:tab pos="452354" algn="l"/>
              </a:tabLst>
            </a:pPr>
            <a:r>
              <a:rPr sz="2638" spc="-115" dirty="0">
                <a:latin typeface="Tahoma"/>
                <a:cs typeface="Tahoma"/>
              </a:rPr>
              <a:t>100%.</a:t>
            </a:r>
            <a:endParaRPr sz="2638" dirty="0">
              <a:latin typeface="Tahoma"/>
              <a:cs typeface="Tahoma"/>
            </a:endParaRPr>
          </a:p>
        </p:txBody>
      </p:sp>
    </p:spTree>
    <p:extLst>
      <p:ext uri="{BB962C8B-B14F-4D97-AF65-F5344CB8AC3E}">
        <p14:creationId xmlns:p14="http://schemas.microsoft.com/office/powerpoint/2010/main" val="1755271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241605" y="119829"/>
            <a:ext cx="6480335" cy="1045014"/>
          </a:xfrm>
        </p:spPr>
        <p:txBody>
          <a:bodyPr>
            <a:noAutofit/>
          </a:bodyPr>
          <a:lstStyle/>
          <a:p>
            <a:pPr algn="r"/>
            <a:r>
              <a:rPr lang="pl-PL" sz="3958" dirty="0">
                <a:solidFill>
                  <a:srgbClr val="C00000"/>
                </a:solidFill>
              </a:rPr>
              <a:t>Podwykonawstwo (</a:t>
            </a:r>
            <a:r>
              <a:rPr lang="pl-PL" sz="3958" dirty="0" err="1">
                <a:solidFill>
                  <a:srgbClr val="C00000"/>
                </a:solidFill>
              </a:rPr>
              <a:t>subcontracting</a:t>
            </a:r>
            <a:r>
              <a:rPr lang="pl-PL" sz="3958" dirty="0">
                <a:solidFill>
                  <a:srgbClr val="C00000"/>
                </a:solidFill>
              </a:rPr>
              <a:t>)  </a:t>
            </a:r>
          </a:p>
        </p:txBody>
      </p:sp>
      <p:sp>
        <p:nvSpPr>
          <p:cNvPr id="3" name="Symbol zastępczy zawartości 2"/>
          <p:cNvSpPr>
            <a:spLocks noGrp="1"/>
          </p:cNvSpPr>
          <p:nvPr>
            <p:ph idx="1"/>
          </p:nvPr>
        </p:nvSpPr>
        <p:spPr>
          <a:xfrm>
            <a:off x="223932" y="1920875"/>
            <a:ext cx="18498011" cy="5887124"/>
          </a:xfrm>
        </p:spPr>
        <p:txBody>
          <a:bodyPr/>
          <a:lstStyle/>
          <a:p>
            <a:pPr>
              <a:lnSpc>
                <a:spcPct val="80000"/>
              </a:lnSpc>
              <a:buFont typeface="Wingdings" panose="05000000000000000000" pitchFamily="2" charset="2"/>
              <a:buChar char="ü"/>
            </a:pPr>
            <a:r>
              <a:rPr lang="pl-PL" sz="3298" dirty="0">
                <a:solidFill>
                  <a:srgbClr val="00365B"/>
                </a:solidFill>
              </a:rPr>
              <a:t>na zasadach rynkowych </a:t>
            </a:r>
          </a:p>
          <a:p>
            <a:pPr>
              <a:lnSpc>
                <a:spcPct val="80000"/>
              </a:lnSpc>
              <a:buFont typeface="Wingdings" panose="05000000000000000000" pitchFamily="2" charset="2"/>
              <a:buChar char="ü"/>
            </a:pPr>
            <a:r>
              <a:rPr lang="pl-PL" sz="3298" dirty="0">
                <a:solidFill>
                  <a:srgbClr val="00365B"/>
                </a:solidFill>
              </a:rPr>
              <a:t>może obejmować jedynie realizacje ograniczonej części projektu  </a:t>
            </a:r>
          </a:p>
          <a:p>
            <a:pPr>
              <a:lnSpc>
                <a:spcPct val="80000"/>
              </a:lnSpc>
              <a:buFont typeface="Wingdings" panose="05000000000000000000" pitchFamily="2" charset="2"/>
              <a:buChar char="ü"/>
            </a:pPr>
            <a:r>
              <a:rPr lang="pl-PL" sz="3298" dirty="0">
                <a:solidFill>
                  <a:srgbClr val="00365B"/>
                </a:solidFill>
              </a:rPr>
              <a:t>zapewnienie jak najlepszej relacji jakości do ceny (wybór wykonawcy na podstawie Ustawy o zamówieniach publicznych)</a:t>
            </a:r>
          </a:p>
          <a:p>
            <a:pPr>
              <a:lnSpc>
                <a:spcPct val="80000"/>
              </a:lnSpc>
            </a:pPr>
            <a:endParaRPr lang="pl-PL" sz="3298" dirty="0">
              <a:solidFill>
                <a:srgbClr val="00365B"/>
              </a:solidFill>
            </a:endParaRPr>
          </a:p>
          <a:p>
            <a:pPr>
              <a:lnSpc>
                <a:spcPct val="80000"/>
              </a:lnSpc>
              <a:buFont typeface="Wingdings" panose="05000000000000000000" pitchFamily="2" charset="2"/>
              <a:buChar char="ü"/>
            </a:pPr>
            <a:endParaRPr lang="pl-PL" sz="3298" dirty="0">
              <a:solidFill>
                <a:srgbClr val="00365B"/>
              </a:solidFill>
            </a:endParaRPr>
          </a:p>
          <a:p>
            <a:pPr>
              <a:lnSpc>
                <a:spcPct val="80000"/>
              </a:lnSpc>
              <a:buFont typeface="Wingdings" panose="05000000000000000000" pitchFamily="2" charset="2"/>
              <a:buChar char="ü"/>
            </a:pPr>
            <a:endParaRPr lang="pl-PL" sz="3298" dirty="0">
              <a:solidFill>
                <a:srgbClr val="00365B"/>
              </a:solidFill>
            </a:endParaRPr>
          </a:p>
          <a:p>
            <a:pPr>
              <a:lnSpc>
                <a:spcPct val="80000"/>
              </a:lnSpc>
              <a:buFont typeface="Wingdings" panose="05000000000000000000" pitchFamily="2" charset="2"/>
              <a:buChar char="ü"/>
            </a:pPr>
            <a:endParaRPr lang="pl-PL" sz="3298" dirty="0">
              <a:solidFill>
                <a:srgbClr val="00365B"/>
              </a:solidFill>
            </a:endParaRPr>
          </a:p>
          <a:p>
            <a:pPr>
              <a:lnSpc>
                <a:spcPct val="80000"/>
              </a:lnSpc>
              <a:buFont typeface="Wingdings" panose="05000000000000000000" pitchFamily="2" charset="2"/>
              <a:buChar char="ü"/>
            </a:pPr>
            <a:endParaRPr lang="pl-PL" sz="3298" dirty="0">
              <a:solidFill>
                <a:srgbClr val="00365B"/>
              </a:solidFill>
            </a:endParaRPr>
          </a:p>
          <a:p>
            <a:pPr>
              <a:lnSpc>
                <a:spcPct val="80000"/>
              </a:lnSpc>
              <a:buFont typeface="Wingdings" panose="05000000000000000000" pitchFamily="2" charset="2"/>
              <a:buChar char="ü"/>
            </a:pPr>
            <a:endParaRPr lang="pl-PL" sz="3298" dirty="0">
              <a:solidFill>
                <a:srgbClr val="00365B"/>
              </a:solidFill>
            </a:endParaRPr>
          </a:p>
          <a:p>
            <a:pPr>
              <a:lnSpc>
                <a:spcPct val="80000"/>
              </a:lnSpc>
              <a:buFont typeface="Wingdings" panose="05000000000000000000" pitchFamily="2" charset="2"/>
              <a:buChar char="ü"/>
            </a:pPr>
            <a:endParaRPr lang="pl-PL" sz="3298" dirty="0">
              <a:solidFill>
                <a:srgbClr val="00365B"/>
              </a:solidFill>
            </a:endParaRPr>
          </a:p>
          <a:p>
            <a:pPr>
              <a:lnSpc>
                <a:spcPct val="80000"/>
              </a:lnSpc>
              <a:buFont typeface="Wingdings" panose="05000000000000000000" pitchFamily="2" charset="2"/>
              <a:buChar char="ü"/>
            </a:pPr>
            <a:r>
              <a:rPr lang="pl-PL" sz="3298" dirty="0">
                <a:solidFill>
                  <a:srgbClr val="00365B"/>
                </a:solidFill>
              </a:rPr>
              <a:t>Od tej kategorii nie nalicza się kosztów pośrednich </a:t>
            </a:r>
          </a:p>
        </p:txBody>
      </p:sp>
      <p:sp>
        <p:nvSpPr>
          <p:cNvPr id="4" name="Prostokąt 3"/>
          <p:cNvSpPr/>
          <p:nvPr/>
        </p:nvSpPr>
        <p:spPr>
          <a:xfrm>
            <a:off x="2060172" y="4404389"/>
            <a:ext cx="13017903" cy="1477328"/>
          </a:xfrm>
          <a:prstGeom prst="rect">
            <a:avLst/>
          </a:prstGeom>
        </p:spPr>
        <p:txBody>
          <a:bodyPr wrap="square">
            <a:spAutoFit/>
          </a:bodyPr>
          <a:lstStyle/>
          <a:p>
            <a:r>
              <a:rPr lang="pl-PL" dirty="0"/>
              <a:t>Przykłady:</a:t>
            </a:r>
          </a:p>
          <a:p>
            <a:endParaRPr lang="pl-PL" dirty="0"/>
          </a:p>
          <a:p>
            <a:r>
              <a:rPr lang="pl-PL" dirty="0"/>
              <a:t>Testowanie i analiza wytrzymałościowa nowego materiału w wysokich temperaturach,</a:t>
            </a:r>
          </a:p>
          <a:p>
            <a:endParaRPr lang="pl-PL" dirty="0"/>
          </a:p>
          <a:p>
            <a:r>
              <a:rPr lang="pl-PL" dirty="0"/>
              <a:t>Budowa prototypu albo instalacja pilotażowa</a:t>
            </a:r>
          </a:p>
        </p:txBody>
      </p:sp>
      <p:sp>
        <p:nvSpPr>
          <p:cNvPr id="5" name="Prostokąt zaokrąglony 4"/>
          <p:cNvSpPr/>
          <p:nvPr/>
        </p:nvSpPr>
        <p:spPr>
          <a:xfrm>
            <a:off x="1136650" y="3902075"/>
            <a:ext cx="11275918" cy="3184566"/>
          </a:xfrm>
          <a:prstGeom prst="roundRect">
            <a:avLst>
              <a:gd name="adj" fmla="val 322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75078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719097" y="179543"/>
            <a:ext cx="7002844" cy="1149515"/>
          </a:xfrm>
        </p:spPr>
        <p:txBody>
          <a:bodyPr>
            <a:normAutofit fontScale="90000"/>
          </a:bodyPr>
          <a:lstStyle/>
          <a:p>
            <a:r>
              <a:rPr lang="pl-PL" sz="3958" dirty="0">
                <a:solidFill>
                  <a:srgbClr val="C00000"/>
                </a:solidFill>
              </a:rPr>
              <a:t>Koszty zakupu (</a:t>
            </a:r>
            <a:r>
              <a:rPr lang="pl-PL" sz="3958" dirty="0" err="1">
                <a:solidFill>
                  <a:srgbClr val="C00000"/>
                </a:solidFill>
              </a:rPr>
              <a:t>purchase</a:t>
            </a:r>
            <a:r>
              <a:rPr lang="pl-PL" sz="3958" dirty="0">
                <a:solidFill>
                  <a:srgbClr val="C00000"/>
                </a:solidFill>
              </a:rPr>
              <a:t> </a:t>
            </a:r>
            <a:r>
              <a:rPr lang="pl-PL" sz="3958" dirty="0" err="1">
                <a:solidFill>
                  <a:srgbClr val="C00000"/>
                </a:solidFill>
              </a:rPr>
              <a:t>costs</a:t>
            </a:r>
            <a:r>
              <a:rPr lang="pl-PL" sz="3958" dirty="0">
                <a:solidFill>
                  <a:srgbClr val="C00000"/>
                </a:solidFill>
              </a:rPr>
              <a:t>)</a:t>
            </a:r>
          </a:p>
        </p:txBody>
      </p:sp>
      <p:sp>
        <p:nvSpPr>
          <p:cNvPr id="3" name="Symbol zastępczy zawartości 2"/>
          <p:cNvSpPr>
            <a:spLocks noGrp="1"/>
          </p:cNvSpPr>
          <p:nvPr>
            <p:ph idx="1"/>
          </p:nvPr>
        </p:nvSpPr>
        <p:spPr>
          <a:xfrm>
            <a:off x="641936" y="1627634"/>
            <a:ext cx="18080005" cy="430887"/>
          </a:xfrm>
        </p:spPr>
        <p:txBody>
          <a:bodyPr/>
          <a:lstStyle/>
          <a:p>
            <a:endParaRPr lang="pl-PL" dirty="0"/>
          </a:p>
        </p:txBody>
      </p:sp>
      <p:sp>
        <p:nvSpPr>
          <p:cNvPr id="4" name="Prostokąt zaokrąglony 3"/>
          <p:cNvSpPr/>
          <p:nvPr/>
        </p:nvSpPr>
        <p:spPr>
          <a:xfrm>
            <a:off x="738354" y="2956297"/>
            <a:ext cx="4770371" cy="40456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dirty="0">
                <a:solidFill>
                  <a:srgbClr val="00365B"/>
                </a:solidFill>
              </a:rPr>
              <a:t>Podróże i diety </a:t>
            </a:r>
          </a:p>
        </p:txBody>
      </p:sp>
      <p:sp>
        <p:nvSpPr>
          <p:cNvPr id="5" name="Prostokąt zaokrąglony 4"/>
          <p:cNvSpPr/>
          <p:nvPr/>
        </p:nvSpPr>
        <p:spPr>
          <a:xfrm>
            <a:off x="7344965" y="2807008"/>
            <a:ext cx="4627924" cy="41949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rgbClr val="00365B"/>
                </a:solidFill>
              </a:rPr>
              <a:t>Sprzęt trwały </a:t>
            </a:r>
          </a:p>
          <a:p>
            <a:pPr algn="ctr"/>
            <a:r>
              <a:rPr lang="pl-PL" sz="3200" b="1" dirty="0">
                <a:solidFill>
                  <a:srgbClr val="00365B"/>
                </a:solidFill>
              </a:rPr>
              <a:t>AMORTYZACJA </a:t>
            </a:r>
          </a:p>
          <a:p>
            <a:pPr algn="ctr"/>
            <a:endParaRPr lang="pl-PL" sz="3200" dirty="0">
              <a:solidFill>
                <a:srgbClr val="00365B"/>
              </a:solidFill>
            </a:endParaRPr>
          </a:p>
          <a:p>
            <a:pPr algn="ctr"/>
            <a:r>
              <a:rPr lang="pl-PL" sz="3200" dirty="0">
                <a:solidFill>
                  <a:srgbClr val="00365B"/>
                </a:solidFill>
              </a:rPr>
              <a:t>Koszty odpowiadające użyciu na potrzeby projektu </a:t>
            </a:r>
          </a:p>
        </p:txBody>
      </p:sp>
      <p:sp>
        <p:nvSpPr>
          <p:cNvPr id="6" name="Prostokąt zaokrąglony 5"/>
          <p:cNvSpPr/>
          <p:nvPr/>
        </p:nvSpPr>
        <p:spPr>
          <a:xfrm>
            <a:off x="13488781" y="2807009"/>
            <a:ext cx="4836926" cy="419499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dirty="0">
                <a:solidFill>
                  <a:srgbClr val="00365B"/>
                </a:solidFill>
              </a:rPr>
              <a:t>Inne materiały, prace i usługi </a:t>
            </a:r>
          </a:p>
        </p:txBody>
      </p:sp>
    </p:spTree>
    <p:extLst>
      <p:ext uri="{BB962C8B-B14F-4D97-AF65-F5344CB8AC3E}">
        <p14:creationId xmlns:p14="http://schemas.microsoft.com/office/powerpoint/2010/main" val="3863272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82157" y="104900"/>
            <a:ext cx="18443272" cy="1194301"/>
          </a:xfrm>
        </p:spPr>
        <p:txBody>
          <a:bodyPr>
            <a:normAutofit/>
          </a:bodyPr>
          <a:lstStyle/>
          <a:p>
            <a:pPr algn="r"/>
            <a:r>
              <a:rPr lang="pl-PL" sz="3958" dirty="0">
                <a:solidFill>
                  <a:srgbClr val="C00000"/>
                </a:solidFill>
              </a:rPr>
              <a:t>Sprzęt (</a:t>
            </a:r>
            <a:r>
              <a:rPr lang="pl-PL" sz="3958" dirty="0" err="1">
                <a:solidFill>
                  <a:srgbClr val="C00000"/>
                </a:solidFill>
              </a:rPr>
              <a:t>equipment</a:t>
            </a:r>
            <a:r>
              <a:rPr lang="pl-PL" sz="3958" dirty="0">
                <a:solidFill>
                  <a:srgbClr val="C00000"/>
                </a:solidFill>
              </a:rPr>
              <a:t>) </a:t>
            </a:r>
            <a:r>
              <a:rPr lang="pl-PL" sz="3958" dirty="0"/>
              <a:t> </a:t>
            </a:r>
          </a:p>
        </p:txBody>
      </p:sp>
      <p:sp>
        <p:nvSpPr>
          <p:cNvPr id="3" name="Symbol zastępczy zawartości 2"/>
          <p:cNvSpPr>
            <a:spLocks noGrp="1"/>
          </p:cNvSpPr>
          <p:nvPr>
            <p:ph idx="1"/>
          </p:nvPr>
        </p:nvSpPr>
        <p:spPr>
          <a:xfrm>
            <a:off x="746438" y="1299201"/>
            <a:ext cx="18675912" cy="8886751"/>
          </a:xfrm>
        </p:spPr>
        <p:txBody>
          <a:bodyPr>
            <a:normAutofit/>
          </a:bodyPr>
          <a:lstStyle/>
          <a:p>
            <a:r>
              <a:rPr lang="pl-PL" sz="3298" dirty="0">
                <a:solidFill>
                  <a:srgbClr val="00365B"/>
                </a:solidFill>
              </a:rPr>
              <a:t>Opcja domyślna, stosowana powszechnie – </a:t>
            </a:r>
            <a:r>
              <a:rPr lang="pl-PL" sz="3298" b="1" dirty="0">
                <a:solidFill>
                  <a:srgbClr val="00365B"/>
                </a:solidFill>
              </a:rPr>
              <a:t>wykazywanie kosztów amortyzacji urządzeń, infrastruktury lub innych aktywów. </a:t>
            </a:r>
          </a:p>
          <a:p>
            <a:endParaRPr lang="pl-PL" sz="3298" dirty="0">
              <a:solidFill>
                <a:srgbClr val="00365B"/>
              </a:solidFill>
            </a:endParaRPr>
          </a:p>
          <a:p>
            <a:r>
              <a:rPr lang="pl-PL" sz="3298" b="1" dirty="0">
                <a:solidFill>
                  <a:srgbClr val="00365B"/>
                </a:solidFill>
              </a:rPr>
              <a:t>Wyjątek - aktywa o niskiej wartości</a:t>
            </a:r>
            <a:r>
              <a:rPr lang="pl-PL" sz="3298" dirty="0">
                <a:solidFill>
                  <a:srgbClr val="00365B"/>
                </a:solidFill>
              </a:rPr>
              <a:t> </a:t>
            </a:r>
          </a:p>
          <a:p>
            <a:r>
              <a:rPr lang="pl-PL" sz="3298" dirty="0">
                <a:solidFill>
                  <a:srgbClr val="00365B"/>
                </a:solidFill>
              </a:rPr>
              <a:t>Pełny koszt składnika aktywów o niskiej wartości może kwalifikować się w roku, w którym został zakupiony, jeżeli: </a:t>
            </a:r>
          </a:p>
          <a:p>
            <a:pPr>
              <a:buFont typeface="Wingdings" panose="05000000000000000000" pitchFamily="2" charset="2"/>
              <a:buChar char="ü"/>
            </a:pPr>
            <a:r>
              <a:rPr lang="pl-PL" sz="3298" dirty="0">
                <a:solidFill>
                  <a:srgbClr val="00365B"/>
                </a:solidFill>
              </a:rPr>
              <a:t>koszt składnika aktywów jest poniżej pułapu niskiej wartości określonego w prawie krajowym (np. krajowym ustawodawstwie podatkowym) </a:t>
            </a:r>
          </a:p>
          <a:p>
            <a:pPr>
              <a:buFont typeface="Wingdings" panose="05000000000000000000" pitchFamily="2" charset="2"/>
              <a:buChar char="ü"/>
            </a:pPr>
            <a:r>
              <a:rPr lang="pl-PL" sz="3298" dirty="0">
                <a:solidFill>
                  <a:srgbClr val="00365B"/>
                </a:solidFill>
              </a:rPr>
              <a:t>pełny koszt jest rejestrowany w księgach rachunkowych jednostki jako wydatek tego roku (tj. NIE jest rejestrowany jako składnik aktywów podlegający amortyzacji)</a:t>
            </a:r>
          </a:p>
          <a:p>
            <a:pPr>
              <a:buFont typeface="Wingdings" panose="05000000000000000000" pitchFamily="2" charset="2"/>
              <a:buChar char="ü"/>
            </a:pPr>
            <a:r>
              <a:rPr lang="pl-PL" sz="3298" dirty="0">
                <a:solidFill>
                  <a:srgbClr val="00365B"/>
                </a:solidFill>
              </a:rPr>
              <a:t>w całości jest używany w projekcie </a:t>
            </a:r>
          </a:p>
          <a:p>
            <a:endParaRPr lang="pl-PL" sz="3298" dirty="0">
              <a:solidFill>
                <a:srgbClr val="00365B"/>
              </a:solidFill>
            </a:endParaRPr>
          </a:p>
          <a:p>
            <a:endParaRPr lang="pl-PL" sz="3298" dirty="0">
              <a:solidFill>
                <a:srgbClr val="00365B"/>
              </a:solidFill>
            </a:endParaRPr>
          </a:p>
        </p:txBody>
      </p:sp>
      <p:sp>
        <p:nvSpPr>
          <p:cNvPr id="4" name="Prostokąt zaokrąglony 3"/>
          <p:cNvSpPr/>
          <p:nvPr/>
        </p:nvSpPr>
        <p:spPr>
          <a:xfrm>
            <a:off x="134358" y="2836866"/>
            <a:ext cx="19064061" cy="54639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80972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59216" y="215799"/>
            <a:ext cx="16126357" cy="1895529"/>
          </a:xfrm>
        </p:spPr>
        <p:txBody>
          <a:bodyPr/>
          <a:lstStyle/>
          <a:p>
            <a:r>
              <a:rPr lang="pl-PL" b="1" dirty="0">
                <a:solidFill>
                  <a:srgbClr val="00365B"/>
                </a:solidFill>
              </a:rPr>
              <a:t>                                  Lump Sum  </a:t>
            </a:r>
            <a:r>
              <a:rPr lang="pl-PL" sz="3958" b="1" dirty="0">
                <a:solidFill>
                  <a:srgbClr val="00365B"/>
                </a:solidFill>
              </a:rPr>
              <a:t>przygotowanie projektu </a:t>
            </a:r>
          </a:p>
        </p:txBody>
      </p:sp>
      <p:sp>
        <p:nvSpPr>
          <p:cNvPr id="3" name="Symbol zastępczy zawartości 2"/>
          <p:cNvSpPr>
            <a:spLocks noGrp="1"/>
          </p:cNvSpPr>
          <p:nvPr>
            <p:ph idx="1"/>
          </p:nvPr>
        </p:nvSpPr>
        <p:spPr>
          <a:xfrm>
            <a:off x="502604" y="1508204"/>
            <a:ext cx="18219341" cy="2623603"/>
          </a:xfrm>
        </p:spPr>
        <p:txBody>
          <a:bodyPr/>
          <a:lstStyle/>
          <a:p>
            <a:endParaRPr lang="pl-PL" dirty="0"/>
          </a:p>
          <a:p>
            <a:r>
              <a:rPr lang="pl-PL" sz="3958" dirty="0"/>
              <a:t>Aby przygotować projekt w Lump Sum </a:t>
            </a:r>
          </a:p>
          <a:p>
            <a:pPr>
              <a:buFontTx/>
              <a:buChar char="-"/>
            </a:pPr>
            <a:r>
              <a:rPr lang="pl-PL" sz="3958" dirty="0"/>
              <a:t>używamy standardowych formularzy (część A, B wniosku), zwiększony limit stron</a:t>
            </a:r>
          </a:p>
          <a:p>
            <a:r>
              <a:rPr lang="pl-PL" sz="3958" dirty="0">
                <a:solidFill>
                  <a:srgbClr val="00365B"/>
                </a:solidFill>
              </a:rPr>
              <a:t>- Dodatkowo: przygotowanie szczegółowego budżetu projektu (plik </a:t>
            </a:r>
            <a:r>
              <a:rPr lang="pl-PL" sz="3958" dirty="0" err="1">
                <a:solidFill>
                  <a:srgbClr val="00365B"/>
                </a:solidFill>
              </a:rPr>
              <a:t>excel</a:t>
            </a:r>
            <a:r>
              <a:rPr lang="pl-PL" sz="3958" dirty="0">
                <a:solidFill>
                  <a:srgbClr val="00365B"/>
                </a:solidFill>
              </a:rPr>
              <a:t>)</a:t>
            </a:r>
          </a:p>
        </p:txBody>
      </p:sp>
      <p:pic>
        <p:nvPicPr>
          <p:cNvPr id="4" name="Obraz 3"/>
          <p:cNvPicPr/>
          <p:nvPr/>
        </p:nvPicPr>
        <p:blipFill rotWithShape="1">
          <a:blip r:embed="rId2"/>
          <a:srcRect l="29100" t="71429" r="29564" b="20047"/>
          <a:stretch/>
        </p:blipFill>
        <p:spPr bwMode="auto">
          <a:xfrm>
            <a:off x="552209" y="6983524"/>
            <a:ext cx="18733365" cy="3548677"/>
          </a:xfrm>
          <a:prstGeom prst="rect">
            <a:avLst/>
          </a:prstGeom>
          <a:ln>
            <a:noFill/>
          </a:ln>
          <a:extLst>
            <a:ext uri="{53640926-AAD7-44D8-BBD7-CCE9431645EC}">
              <a14:shadowObscured xmlns:a14="http://schemas.microsoft.com/office/drawing/2010/main"/>
            </a:ext>
          </a:extLst>
        </p:spPr>
      </p:pic>
      <p:sp>
        <p:nvSpPr>
          <p:cNvPr id="5" name="Prostokąt zaokrąglony 4"/>
          <p:cNvSpPr/>
          <p:nvPr/>
        </p:nvSpPr>
        <p:spPr>
          <a:xfrm>
            <a:off x="791981" y="8072495"/>
            <a:ext cx="9319085" cy="91382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9887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46850" y="396875"/>
            <a:ext cx="10363200" cy="1447801"/>
          </a:xfrm>
        </p:spPr>
        <p:txBody>
          <a:bodyPr>
            <a:normAutofit fontScale="90000"/>
          </a:bodyPr>
          <a:lstStyle/>
          <a:p>
            <a:r>
              <a:rPr lang="pl-PL" b="1" dirty="0">
                <a:solidFill>
                  <a:srgbClr val="00365B"/>
                </a:solidFill>
              </a:rPr>
              <a:t>Lump Sum – budżet – plik w Excelu </a:t>
            </a:r>
            <a:endParaRPr lang="pl-PL" dirty="0"/>
          </a:p>
        </p:txBody>
      </p:sp>
      <p:sp>
        <p:nvSpPr>
          <p:cNvPr id="3" name="Symbol zastępczy tekstu 2"/>
          <p:cNvSpPr>
            <a:spLocks noGrp="1"/>
          </p:cNvSpPr>
          <p:nvPr>
            <p:ph type="body" idx="1"/>
          </p:nvPr>
        </p:nvSpPr>
        <p:spPr>
          <a:xfrm>
            <a:off x="679450" y="2530475"/>
            <a:ext cx="18094325" cy="947952"/>
          </a:xfrm>
        </p:spPr>
        <p:txBody>
          <a:bodyPr/>
          <a:lstStyle/>
          <a:p>
            <a:r>
              <a:rPr lang="pl-PL" dirty="0"/>
              <a:t>Do ściągnięcia po zalogowaniu się do konkursu </a:t>
            </a:r>
          </a:p>
          <a:p>
            <a:endParaRPr lang="pl-PL" dirty="0"/>
          </a:p>
        </p:txBody>
      </p:sp>
      <p:pic>
        <p:nvPicPr>
          <p:cNvPr id="4" name="Symbol zastępczy zawartości 4"/>
          <p:cNvPicPr>
            <a:picLocks noGrp="1"/>
          </p:cNvPicPr>
          <p:nvPr>
            <p:ph sz="half" idx="2"/>
          </p:nvPr>
        </p:nvPicPr>
        <p:blipFill rotWithShape="1">
          <a:blip r:embed="rId2"/>
          <a:srcRect t="7055" r="65774" b="4762"/>
          <a:stretch/>
        </p:blipFill>
        <p:spPr bwMode="auto">
          <a:xfrm>
            <a:off x="1289050" y="3673475"/>
            <a:ext cx="6477000" cy="701040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3"/>
          <a:srcRect l="21825" t="25653" r="50562" b="62669"/>
          <a:stretch/>
        </p:blipFill>
        <p:spPr bwMode="auto">
          <a:xfrm>
            <a:off x="8223250" y="4740275"/>
            <a:ext cx="11353800" cy="388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3449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23650" y="473076"/>
            <a:ext cx="8001000" cy="1219199"/>
          </a:xfrm>
        </p:spPr>
        <p:txBody>
          <a:bodyPr>
            <a:normAutofit/>
          </a:bodyPr>
          <a:lstStyle/>
          <a:p>
            <a:r>
              <a:rPr lang="pl-PL" dirty="0"/>
              <a:t>Lump Sum -  beneficjent </a:t>
            </a:r>
          </a:p>
        </p:txBody>
      </p:sp>
      <p:sp>
        <p:nvSpPr>
          <p:cNvPr id="3" name="Symbol zastępczy tekstu 2"/>
          <p:cNvSpPr>
            <a:spLocks noGrp="1"/>
          </p:cNvSpPr>
          <p:nvPr>
            <p:ph type="body" idx="1"/>
          </p:nvPr>
        </p:nvSpPr>
        <p:spPr/>
        <p:txBody>
          <a:bodyPr/>
          <a:lstStyle/>
          <a:p>
            <a:endParaRPr lang="pl-PL" dirty="0"/>
          </a:p>
        </p:txBody>
      </p:sp>
      <p:pic>
        <p:nvPicPr>
          <p:cNvPr id="4" name="Symbol zastępczy zawartości 4"/>
          <p:cNvPicPr>
            <a:picLocks noGrp="1" noChangeAspect="1"/>
          </p:cNvPicPr>
          <p:nvPr>
            <p:ph sz="half" idx="1"/>
          </p:nvPr>
        </p:nvPicPr>
        <p:blipFill rotWithShape="1">
          <a:blip r:embed="rId2"/>
          <a:srcRect l="12867" t="23796" r="41671" b="12375"/>
          <a:stretch/>
        </p:blipFill>
        <p:spPr>
          <a:xfrm>
            <a:off x="55269" y="2530475"/>
            <a:ext cx="10420413" cy="8229600"/>
          </a:xfrm>
          <a:prstGeom prst="rect">
            <a:avLst/>
          </a:prstGeom>
        </p:spPr>
      </p:pic>
      <p:sp>
        <p:nvSpPr>
          <p:cNvPr id="7" name="Symbol zastępczy zawartości 3"/>
          <p:cNvSpPr txBox="1">
            <a:spLocks/>
          </p:cNvSpPr>
          <p:nvPr/>
        </p:nvSpPr>
        <p:spPr>
          <a:xfrm>
            <a:off x="11499850" y="2530475"/>
            <a:ext cx="6324600" cy="7086600"/>
          </a:xfrm>
          <a:prstGeom prst="rect">
            <a:avLst/>
          </a:prstGeom>
        </p:spPr>
        <p:txBody>
          <a:bodyPr/>
          <a:lstStyle>
            <a:lvl1pPr algn="l" rtl="0" eaLnBrk="0" fontAlgn="base" hangingPunct="0">
              <a:spcBef>
                <a:spcPct val="20000"/>
              </a:spcBef>
              <a:spcAft>
                <a:spcPct val="0"/>
              </a:spcAft>
              <a:defRPr sz="3200">
                <a:solidFill>
                  <a:schemeClr val="bg1"/>
                </a:solidFill>
                <a:latin typeface="IBM Plex Sans"/>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Wingdings" panose="05000000000000000000" pitchFamily="2" charset="2"/>
              <a:buChar char="ü"/>
            </a:pPr>
            <a:r>
              <a:rPr lang="pl-PL" kern="0" dirty="0">
                <a:solidFill>
                  <a:srgbClr val="023B64"/>
                </a:solidFill>
              </a:rPr>
              <a:t>Dla każdego beneficjenta</a:t>
            </a:r>
          </a:p>
          <a:p>
            <a:pPr marL="457200" indent="-457200">
              <a:buFont typeface="Wingdings" panose="05000000000000000000" pitchFamily="2" charset="2"/>
              <a:buChar char="ü"/>
            </a:pPr>
            <a:r>
              <a:rPr lang="pl-PL" kern="0" dirty="0">
                <a:solidFill>
                  <a:srgbClr val="023B64"/>
                </a:solidFill>
              </a:rPr>
              <a:t>Osobny arkusz dla każdego pakietu zadań (WP) </a:t>
            </a:r>
          </a:p>
          <a:p>
            <a:pPr marL="457200" indent="-457200">
              <a:buFont typeface="Wingdings" panose="05000000000000000000" pitchFamily="2" charset="2"/>
              <a:buChar char="ü"/>
            </a:pPr>
            <a:r>
              <a:rPr lang="pl-PL" kern="0" dirty="0">
                <a:solidFill>
                  <a:srgbClr val="023B64"/>
                </a:solidFill>
              </a:rPr>
              <a:t>Do wypełnienia tylko pola żółte </a:t>
            </a:r>
          </a:p>
          <a:p>
            <a:pPr marL="457200" indent="-457200">
              <a:buFont typeface="Wingdings" panose="05000000000000000000" pitchFamily="2" charset="2"/>
              <a:buChar char="ü"/>
            </a:pPr>
            <a:r>
              <a:rPr lang="pl-PL" kern="0" dirty="0">
                <a:solidFill>
                  <a:srgbClr val="023B64"/>
                </a:solidFill>
              </a:rPr>
              <a:t>Jeśli beneficjent nie posiada kosztów danym pakiecie zadań, należy zostawić puste </a:t>
            </a:r>
          </a:p>
          <a:p>
            <a:pPr marL="457200" indent="-457200">
              <a:buFont typeface="Wingdings" panose="05000000000000000000" pitchFamily="2" charset="2"/>
              <a:buChar char="ü"/>
            </a:pPr>
            <a:r>
              <a:rPr lang="pl-PL" kern="0" dirty="0">
                <a:solidFill>
                  <a:srgbClr val="023B64"/>
                </a:solidFill>
              </a:rPr>
              <a:t>Wstawianie   tylko liczb całkowitych </a:t>
            </a:r>
          </a:p>
          <a:p>
            <a:pPr marL="457200" indent="-457200">
              <a:buFont typeface="Wingdings" panose="05000000000000000000" pitchFamily="2" charset="2"/>
              <a:buChar char="ü"/>
            </a:pPr>
            <a:r>
              <a:rPr lang="pl-PL" kern="0" dirty="0" err="1">
                <a:solidFill>
                  <a:srgbClr val="023B64"/>
                </a:solidFill>
              </a:rPr>
              <a:t>Summary</a:t>
            </a:r>
            <a:r>
              <a:rPr lang="pl-PL" kern="0" dirty="0">
                <a:solidFill>
                  <a:srgbClr val="023B64"/>
                </a:solidFill>
              </a:rPr>
              <a:t> – podsumowanie wszystkich kosztów </a:t>
            </a:r>
          </a:p>
        </p:txBody>
      </p:sp>
    </p:spTree>
    <p:extLst>
      <p:ext uri="{BB962C8B-B14F-4D97-AF65-F5344CB8AC3E}">
        <p14:creationId xmlns:p14="http://schemas.microsoft.com/office/powerpoint/2010/main" val="3162136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7139" y="549275"/>
            <a:ext cx="8653078" cy="7997755"/>
          </a:xfrm>
        </p:spPr>
        <p:txBody>
          <a:bodyPr>
            <a:normAutofit fontScale="47500" lnSpcReduction="20000"/>
          </a:bodyPr>
          <a:lstStyle/>
          <a:p>
            <a:r>
              <a:rPr lang="pl-PL" sz="5442" b="1" dirty="0">
                <a:solidFill>
                  <a:srgbClr val="C00000"/>
                </a:solidFill>
              </a:rPr>
              <a:t>                             </a:t>
            </a:r>
            <a:r>
              <a:rPr lang="pl-PL" sz="6700" b="1" dirty="0">
                <a:solidFill>
                  <a:srgbClr val="C00000"/>
                </a:solidFill>
              </a:rPr>
              <a:t>Część A wniosku </a:t>
            </a:r>
            <a:r>
              <a:rPr lang="pl-PL" sz="6700" dirty="0">
                <a:solidFill>
                  <a:srgbClr val="C00000"/>
                </a:solidFill>
              </a:rPr>
              <a:t>Sekcja 4 </a:t>
            </a:r>
            <a:endParaRPr lang="pl-PL" sz="6700" b="1" dirty="0">
              <a:solidFill>
                <a:srgbClr val="C00000"/>
              </a:solidFill>
            </a:endParaRPr>
          </a:p>
          <a:p>
            <a:endParaRPr lang="pl-PL" sz="5442" b="1" dirty="0">
              <a:solidFill>
                <a:srgbClr val="C00000"/>
              </a:solidFill>
            </a:endParaRPr>
          </a:p>
          <a:p>
            <a:r>
              <a:rPr lang="pl-PL" sz="5442" dirty="0">
                <a:solidFill>
                  <a:srgbClr val="00365B"/>
                </a:solidFill>
              </a:rPr>
              <a:t>– </a:t>
            </a:r>
            <a:r>
              <a:rPr lang="pl-PL" sz="5442" dirty="0" err="1">
                <a:solidFill>
                  <a:srgbClr val="00365B"/>
                </a:solidFill>
              </a:rPr>
              <a:t>Ethics</a:t>
            </a:r>
            <a:r>
              <a:rPr lang="pl-PL" sz="5442" dirty="0">
                <a:solidFill>
                  <a:srgbClr val="00365B"/>
                </a:solidFill>
              </a:rPr>
              <a:t> &amp; </a:t>
            </a:r>
            <a:r>
              <a:rPr lang="pl-PL" sz="5442" dirty="0" err="1">
                <a:solidFill>
                  <a:srgbClr val="00365B"/>
                </a:solidFill>
              </a:rPr>
              <a:t>security</a:t>
            </a:r>
            <a:endParaRPr lang="pl-PL" sz="5442" dirty="0">
              <a:solidFill>
                <a:srgbClr val="00365B"/>
              </a:solidFill>
            </a:endParaRPr>
          </a:p>
          <a:p>
            <a:endParaRPr lang="pl-PL" sz="5442" dirty="0">
              <a:solidFill>
                <a:srgbClr val="00365B"/>
              </a:solidFill>
            </a:endParaRPr>
          </a:p>
          <a:p>
            <a:r>
              <a:rPr lang="en-US" sz="5442" dirty="0">
                <a:solidFill>
                  <a:srgbClr val="00365B"/>
                </a:solidFill>
              </a:rPr>
              <a:t>1.</a:t>
            </a:r>
            <a:r>
              <a:rPr lang="pl-PL" sz="5442" dirty="0">
                <a:solidFill>
                  <a:srgbClr val="00365B"/>
                </a:solidFill>
              </a:rPr>
              <a:t> </a:t>
            </a:r>
            <a:r>
              <a:rPr lang="en-US" sz="5442" dirty="0">
                <a:solidFill>
                  <a:srgbClr val="00365B"/>
                </a:solidFill>
              </a:rPr>
              <a:t>Human Embryonic Stem Cells and Human Embryos</a:t>
            </a:r>
          </a:p>
          <a:p>
            <a:r>
              <a:rPr lang="en-US" sz="5442" dirty="0">
                <a:solidFill>
                  <a:srgbClr val="00365B"/>
                </a:solidFill>
              </a:rPr>
              <a:t>2.</a:t>
            </a:r>
            <a:r>
              <a:rPr lang="pl-PL" sz="5442" dirty="0">
                <a:solidFill>
                  <a:srgbClr val="00365B"/>
                </a:solidFill>
              </a:rPr>
              <a:t> </a:t>
            </a:r>
            <a:r>
              <a:rPr lang="en-US" sz="5442" dirty="0">
                <a:solidFill>
                  <a:srgbClr val="00365B"/>
                </a:solidFill>
              </a:rPr>
              <a:t>Humans</a:t>
            </a:r>
          </a:p>
          <a:p>
            <a:r>
              <a:rPr lang="en-US" sz="5442" dirty="0">
                <a:solidFill>
                  <a:srgbClr val="00365B"/>
                </a:solidFill>
              </a:rPr>
              <a:t>3.</a:t>
            </a:r>
            <a:r>
              <a:rPr lang="pl-PL" sz="5442" dirty="0">
                <a:solidFill>
                  <a:srgbClr val="00365B"/>
                </a:solidFill>
              </a:rPr>
              <a:t> </a:t>
            </a:r>
            <a:r>
              <a:rPr lang="en-US" sz="5442" dirty="0">
                <a:solidFill>
                  <a:srgbClr val="00365B"/>
                </a:solidFill>
              </a:rPr>
              <a:t>Human Cells / Tissues (not covered by section 1)</a:t>
            </a:r>
          </a:p>
          <a:p>
            <a:r>
              <a:rPr lang="en-US" sz="5442" dirty="0">
                <a:solidFill>
                  <a:srgbClr val="00365B"/>
                </a:solidFill>
              </a:rPr>
              <a:t>4.</a:t>
            </a:r>
            <a:r>
              <a:rPr lang="pl-PL" sz="5442" dirty="0">
                <a:solidFill>
                  <a:srgbClr val="00365B"/>
                </a:solidFill>
              </a:rPr>
              <a:t> </a:t>
            </a:r>
            <a:r>
              <a:rPr lang="en-US" sz="5442" dirty="0">
                <a:solidFill>
                  <a:srgbClr val="00365B"/>
                </a:solidFill>
              </a:rPr>
              <a:t>Personal Data</a:t>
            </a:r>
          </a:p>
          <a:p>
            <a:r>
              <a:rPr lang="en-US" sz="5442" dirty="0">
                <a:solidFill>
                  <a:srgbClr val="00365B"/>
                </a:solidFill>
              </a:rPr>
              <a:t>5.</a:t>
            </a:r>
            <a:r>
              <a:rPr lang="pl-PL" sz="5442" dirty="0">
                <a:solidFill>
                  <a:srgbClr val="00365B"/>
                </a:solidFill>
              </a:rPr>
              <a:t> </a:t>
            </a:r>
            <a:r>
              <a:rPr lang="en-US" sz="5442" dirty="0">
                <a:solidFill>
                  <a:srgbClr val="00365B"/>
                </a:solidFill>
              </a:rPr>
              <a:t>Animals</a:t>
            </a:r>
          </a:p>
          <a:p>
            <a:r>
              <a:rPr lang="en-US" sz="5442" dirty="0">
                <a:solidFill>
                  <a:srgbClr val="00365B"/>
                </a:solidFill>
              </a:rPr>
              <a:t>6.</a:t>
            </a:r>
            <a:r>
              <a:rPr lang="pl-PL" sz="5442" dirty="0">
                <a:solidFill>
                  <a:srgbClr val="00365B"/>
                </a:solidFill>
              </a:rPr>
              <a:t> </a:t>
            </a:r>
            <a:r>
              <a:rPr lang="en-US" sz="5442" dirty="0">
                <a:solidFill>
                  <a:srgbClr val="00365B"/>
                </a:solidFill>
              </a:rPr>
              <a:t>Non-EU Countries</a:t>
            </a:r>
          </a:p>
          <a:p>
            <a:r>
              <a:rPr lang="en-US" sz="5442" dirty="0">
                <a:solidFill>
                  <a:srgbClr val="00365B"/>
                </a:solidFill>
              </a:rPr>
              <a:t>7.</a:t>
            </a:r>
            <a:r>
              <a:rPr lang="pl-PL" sz="5442" dirty="0">
                <a:solidFill>
                  <a:srgbClr val="00365B"/>
                </a:solidFill>
              </a:rPr>
              <a:t> </a:t>
            </a:r>
            <a:r>
              <a:rPr lang="en-US" sz="5442" dirty="0">
                <a:solidFill>
                  <a:srgbClr val="00365B"/>
                </a:solidFill>
              </a:rPr>
              <a:t>Environment, Health and Safety</a:t>
            </a:r>
          </a:p>
          <a:p>
            <a:r>
              <a:rPr lang="en-US" sz="5442" dirty="0">
                <a:solidFill>
                  <a:srgbClr val="00365B"/>
                </a:solidFill>
              </a:rPr>
              <a:t>8.</a:t>
            </a:r>
            <a:r>
              <a:rPr lang="pl-PL" sz="5442" dirty="0">
                <a:solidFill>
                  <a:srgbClr val="00365B"/>
                </a:solidFill>
              </a:rPr>
              <a:t> </a:t>
            </a:r>
            <a:r>
              <a:rPr lang="en-US" sz="5442" dirty="0">
                <a:solidFill>
                  <a:srgbClr val="00365B"/>
                </a:solidFill>
              </a:rPr>
              <a:t>Artificial Intelligence</a:t>
            </a:r>
          </a:p>
          <a:p>
            <a:r>
              <a:rPr lang="en-US" sz="5442" dirty="0">
                <a:solidFill>
                  <a:srgbClr val="00365B"/>
                </a:solidFill>
              </a:rPr>
              <a:t>9.</a:t>
            </a:r>
            <a:r>
              <a:rPr lang="pl-PL" sz="5442" dirty="0">
                <a:solidFill>
                  <a:srgbClr val="00365B"/>
                </a:solidFill>
              </a:rPr>
              <a:t> </a:t>
            </a:r>
            <a:r>
              <a:rPr lang="en-US" sz="5442" dirty="0">
                <a:solidFill>
                  <a:srgbClr val="00365B"/>
                </a:solidFill>
              </a:rPr>
              <a:t>Other Ethics Issues</a:t>
            </a:r>
          </a:p>
          <a:p>
            <a:endParaRPr lang="en-US" sz="5442" dirty="0">
              <a:solidFill>
                <a:srgbClr val="00365B"/>
              </a:solidFill>
            </a:endParaRPr>
          </a:p>
          <a:p>
            <a:r>
              <a:rPr lang="en-US" sz="5442" dirty="0">
                <a:solidFill>
                  <a:srgbClr val="00365B"/>
                </a:solidFill>
              </a:rPr>
              <a:t>Ethics Self-Assessment</a:t>
            </a:r>
          </a:p>
          <a:p>
            <a:r>
              <a:rPr lang="en-US" sz="5442" dirty="0">
                <a:solidFill>
                  <a:srgbClr val="00365B"/>
                </a:solidFill>
              </a:rPr>
              <a:t>Security issues table</a:t>
            </a:r>
          </a:p>
          <a:p>
            <a:r>
              <a:rPr lang="pl-PL" dirty="0"/>
              <a:t> </a:t>
            </a:r>
          </a:p>
        </p:txBody>
      </p:sp>
      <p:pic>
        <p:nvPicPr>
          <p:cNvPr id="4" name="Obraz 3"/>
          <p:cNvPicPr>
            <a:picLocks noChangeAspect="1"/>
          </p:cNvPicPr>
          <p:nvPr/>
        </p:nvPicPr>
        <p:blipFill>
          <a:blip r:embed="rId2"/>
          <a:stretch>
            <a:fillRect/>
          </a:stretch>
        </p:blipFill>
        <p:spPr>
          <a:xfrm>
            <a:off x="9150217" y="246236"/>
            <a:ext cx="10826526" cy="8137585"/>
          </a:xfrm>
          <a:prstGeom prst="rect">
            <a:avLst/>
          </a:prstGeom>
        </p:spPr>
      </p:pic>
      <p:sp>
        <p:nvSpPr>
          <p:cNvPr id="5" name="pole tekstowe 4"/>
          <p:cNvSpPr txBox="1"/>
          <p:nvPr/>
        </p:nvSpPr>
        <p:spPr>
          <a:xfrm>
            <a:off x="-682884" y="8981684"/>
            <a:ext cx="18645459" cy="1246495"/>
          </a:xfrm>
          <a:prstGeom prst="rect">
            <a:avLst/>
          </a:prstGeom>
          <a:noFill/>
        </p:spPr>
        <p:txBody>
          <a:bodyPr wrap="square" rtlCol="0">
            <a:spAutoFit/>
          </a:bodyPr>
          <a:lstStyle/>
          <a:p>
            <a:pPr marL="818844">
              <a:lnSpc>
                <a:spcPts val="2383"/>
              </a:lnSpc>
              <a:spcBef>
                <a:spcPts val="1756"/>
              </a:spcBef>
              <a:spcAft>
                <a:spcPts val="0"/>
              </a:spcAft>
            </a:pPr>
            <a:r>
              <a:rPr lang="pl-PL" dirty="0">
                <a:solidFill>
                  <a:srgbClr val="C00000"/>
                </a:solidFill>
                <a:ea typeface="Tahoma" panose="020B0604030504040204" pitchFamily="34" charset="0"/>
              </a:rPr>
              <a:t>Wytyczne:</a:t>
            </a:r>
            <a:r>
              <a:rPr lang="pl-PL" spc="231" dirty="0">
                <a:solidFill>
                  <a:srgbClr val="C00000"/>
                </a:solidFill>
                <a:ea typeface="Tahoma" panose="020B0604030504040204" pitchFamily="34" charset="0"/>
              </a:rPr>
              <a:t> </a:t>
            </a:r>
            <a:r>
              <a:rPr lang="pl-PL" b="1" dirty="0">
                <a:solidFill>
                  <a:srgbClr val="C00000"/>
                </a:solidFill>
                <a:ea typeface="Tahoma" panose="020B0604030504040204" pitchFamily="34" charset="0"/>
              </a:rPr>
              <a:t>How</a:t>
            </a:r>
            <a:r>
              <a:rPr lang="pl-PL" b="1" spc="148" dirty="0">
                <a:solidFill>
                  <a:srgbClr val="C00000"/>
                </a:solidFill>
                <a:ea typeface="Tahoma" panose="020B0604030504040204" pitchFamily="34" charset="0"/>
              </a:rPr>
              <a:t> </a:t>
            </a:r>
            <a:r>
              <a:rPr lang="pl-PL" b="1" dirty="0">
                <a:solidFill>
                  <a:srgbClr val="C00000"/>
                </a:solidFill>
                <a:ea typeface="Tahoma" panose="020B0604030504040204" pitchFamily="34" charset="0"/>
              </a:rPr>
              <a:t>to</a:t>
            </a:r>
            <a:r>
              <a:rPr lang="pl-PL" b="1" spc="132" dirty="0">
                <a:solidFill>
                  <a:srgbClr val="C00000"/>
                </a:solidFill>
                <a:ea typeface="Tahoma" panose="020B0604030504040204" pitchFamily="34" charset="0"/>
              </a:rPr>
              <a:t> </a:t>
            </a:r>
            <a:r>
              <a:rPr lang="pl-PL" b="1" dirty="0" err="1">
                <a:solidFill>
                  <a:srgbClr val="C00000"/>
                </a:solidFill>
                <a:ea typeface="Tahoma" panose="020B0604030504040204" pitchFamily="34" charset="0"/>
              </a:rPr>
              <a:t>complete</a:t>
            </a:r>
            <a:r>
              <a:rPr lang="pl-PL" b="1" spc="107" dirty="0">
                <a:solidFill>
                  <a:srgbClr val="C00000"/>
                </a:solidFill>
                <a:ea typeface="Tahoma" panose="020B0604030504040204" pitchFamily="34" charset="0"/>
              </a:rPr>
              <a:t> </a:t>
            </a:r>
            <a:r>
              <a:rPr lang="pl-PL" b="1" dirty="0" err="1">
                <a:solidFill>
                  <a:srgbClr val="C00000"/>
                </a:solidFill>
                <a:ea typeface="Tahoma" panose="020B0604030504040204" pitchFamily="34" charset="0"/>
              </a:rPr>
              <a:t>your</a:t>
            </a:r>
            <a:r>
              <a:rPr lang="pl-PL" b="1" spc="181" dirty="0">
                <a:solidFill>
                  <a:srgbClr val="C00000"/>
                </a:solidFill>
                <a:ea typeface="Tahoma" panose="020B0604030504040204" pitchFamily="34" charset="0"/>
              </a:rPr>
              <a:t> </a:t>
            </a:r>
            <a:r>
              <a:rPr lang="pl-PL" b="1" dirty="0" err="1">
                <a:solidFill>
                  <a:srgbClr val="C00000"/>
                </a:solidFill>
                <a:ea typeface="Tahoma" panose="020B0604030504040204" pitchFamily="34" charset="0"/>
              </a:rPr>
              <a:t>ethics</a:t>
            </a:r>
            <a:r>
              <a:rPr lang="pl-PL" b="1" spc="148" dirty="0">
                <a:solidFill>
                  <a:srgbClr val="C00000"/>
                </a:solidFill>
                <a:ea typeface="Tahoma" panose="020B0604030504040204" pitchFamily="34" charset="0"/>
              </a:rPr>
              <a:t> </a:t>
            </a:r>
            <a:r>
              <a:rPr lang="pl-PL" b="1" dirty="0" err="1">
                <a:solidFill>
                  <a:srgbClr val="C00000"/>
                </a:solidFill>
                <a:ea typeface="Tahoma" panose="020B0604030504040204" pitchFamily="34" charset="0"/>
              </a:rPr>
              <a:t>self-assessment</a:t>
            </a:r>
            <a:endParaRPr lang="pl-PL" b="1" dirty="0">
              <a:solidFill>
                <a:srgbClr val="C00000"/>
              </a:solidFill>
              <a:ea typeface="Tahoma" panose="020B0604030504040204" pitchFamily="34" charset="0"/>
            </a:endParaRPr>
          </a:p>
          <a:p>
            <a:pPr marL="818844">
              <a:lnSpc>
                <a:spcPts val="2383"/>
              </a:lnSpc>
              <a:spcBef>
                <a:spcPts val="1756"/>
              </a:spcBef>
              <a:spcAft>
                <a:spcPts val="0"/>
              </a:spcAft>
            </a:pPr>
            <a:r>
              <a:rPr lang="pl-PL" b="1" dirty="0">
                <a:solidFill>
                  <a:srgbClr val="00365B"/>
                </a:solidFill>
                <a:ea typeface="Tahoma" panose="020B0604030504040204" pitchFamily="34" charset="0"/>
              </a:rPr>
              <a:t>https://ec.europa.eu/info/funding-tenders/opportunities/docs/2021-2027/common/guidance/how-to-complete-your-ethics-self-assessment_en.pdf</a:t>
            </a:r>
            <a:br>
              <a:rPr lang="pl-PL" b="1" dirty="0">
                <a:solidFill>
                  <a:srgbClr val="00365B"/>
                </a:solidFill>
                <a:ea typeface="Tahoma" panose="020B0604030504040204" pitchFamily="34" charset="0"/>
              </a:rPr>
            </a:br>
            <a:r>
              <a:rPr lang="pl-PL" b="1" dirty="0">
                <a:solidFill>
                  <a:srgbClr val="00365B"/>
                </a:solidFill>
                <a:ea typeface="Tahoma" panose="020B0604030504040204" pitchFamily="34" charset="0"/>
              </a:rPr>
              <a:t> </a:t>
            </a:r>
            <a:endParaRPr lang="pl-PL" sz="2638" dirty="0">
              <a:solidFill>
                <a:srgbClr val="00365B"/>
              </a:solidFill>
              <a:ea typeface="Tahoma" panose="020B0604030504040204" pitchFamily="34" charset="0"/>
            </a:endParaRPr>
          </a:p>
        </p:txBody>
      </p:sp>
    </p:spTree>
    <p:extLst>
      <p:ext uri="{BB962C8B-B14F-4D97-AF65-F5344CB8AC3E}">
        <p14:creationId xmlns:p14="http://schemas.microsoft.com/office/powerpoint/2010/main" val="1075960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42650" y="320675"/>
            <a:ext cx="7924800" cy="1998663"/>
          </a:xfrm>
        </p:spPr>
        <p:txBody>
          <a:bodyPr>
            <a:normAutofit fontScale="90000"/>
          </a:bodyPr>
          <a:lstStyle/>
          <a:p>
            <a:r>
              <a:rPr lang="pl-PL" sz="5400" b="1" dirty="0">
                <a:solidFill>
                  <a:srgbClr val="C00000"/>
                </a:solidFill>
              </a:rPr>
              <a:t>Część A wniosku</a:t>
            </a:r>
            <a:br>
              <a:rPr lang="pl-PL" sz="5400" b="1" dirty="0">
                <a:solidFill>
                  <a:srgbClr val="C00000"/>
                </a:solidFill>
              </a:rPr>
            </a:br>
            <a:r>
              <a:rPr lang="pl-PL" sz="5400" dirty="0">
                <a:solidFill>
                  <a:srgbClr val="00365B"/>
                </a:solidFill>
              </a:rPr>
              <a:t>Sekcja 5 – </a:t>
            </a:r>
            <a:r>
              <a:rPr lang="pl-PL" sz="5400" dirty="0" err="1">
                <a:solidFill>
                  <a:srgbClr val="00365B"/>
                </a:solidFill>
              </a:rPr>
              <a:t>Other</a:t>
            </a:r>
            <a:r>
              <a:rPr lang="pl-PL" sz="5400" dirty="0">
                <a:solidFill>
                  <a:srgbClr val="00365B"/>
                </a:solidFill>
              </a:rPr>
              <a:t> </a:t>
            </a:r>
            <a:r>
              <a:rPr lang="pl-PL" sz="5400" dirty="0" err="1">
                <a:solidFill>
                  <a:srgbClr val="00365B"/>
                </a:solidFill>
              </a:rPr>
              <a:t>questions</a:t>
            </a:r>
            <a:br>
              <a:rPr lang="pl-PL" sz="5400" dirty="0">
                <a:solidFill>
                  <a:srgbClr val="00365B"/>
                </a:solidFill>
              </a:rPr>
            </a:br>
            <a:endParaRPr lang="pl-PL" dirty="0"/>
          </a:p>
        </p:txBody>
      </p:sp>
      <p:pic>
        <p:nvPicPr>
          <p:cNvPr id="4" name="Symbol zastępczy zawartości 3"/>
          <p:cNvPicPr>
            <a:picLocks noGrp="1" noChangeAspect="1"/>
          </p:cNvPicPr>
          <p:nvPr>
            <p:ph idx="1"/>
          </p:nvPr>
        </p:nvPicPr>
        <p:blipFill>
          <a:blip r:embed="rId2"/>
          <a:stretch>
            <a:fillRect/>
          </a:stretch>
        </p:blipFill>
        <p:spPr>
          <a:xfrm>
            <a:off x="7766050" y="3292475"/>
            <a:ext cx="12690713" cy="6989316"/>
          </a:xfrm>
          <a:prstGeom prst="rect">
            <a:avLst/>
          </a:prstGeom>
        </p:spPr>
      </p:pic>
      <p:sp>
        <p:nvSpPr>
          <p:cNvPr id="5" name="Prostokąt 4"/>
          <p:cNvSpPr/>
          <p:nvPr/>
        </p:nvSpPr>
        <p:spPr>
          <a:xfrm>
            <a:off x="469825" y="2958480"/>
            <a:ext cx="10052050" cy="3644909"/>
          </a:xfrm>
          <a:prstGeom prst="rect">
            <a:avLst/>
          </a:prstGeom>
        </p:spPr>
        <p:txBody>
          <a:bodyPr>
            <a:spAutoFit/>
          </a:bodyPr>
          <a:lstStyle/>
          <a:p>
            <a:endParaRPr lang="pl-PL" sz="4617" dirty="0">
              <a:solidFill>
                <a:srgbClr val="00365B"/>
              </a:solidFill>
            </a:endParaRPr>
          </a:p>
          <a:p>
            <a:endParaRPr lang="pl-PL" sz="4617" dirty="0">
              <a:solidFill>
                <a:srgbClr val="00365B"/>
              </a:solidFill>
            </a:endParaRPr>
          </a:p>
          <a:p>
            <a:r>
              <a:rPr lang="pl-PL" sz="4617" dirty="0">
                <a:solidFill>
                  <a:srgbClr val="00365B"/>
                </a:solidFill>
              </a:rPr>
              <a:t>Zależą od konkretnego </a:t>
            </a:r>
          </a:p>
          <a:p>
            <a:r>
              <a:rPr lang="pl-PL" sz="4617" dirty="0">
                <a:solidFill>
                  <a:srgbClr val="00365B"/>
                </a:solidFill>
              </a:rPr>
              <a:t>konkursu </a:t>
            </a:r>
          </a:p>
          <a:p>
            <a:endParaRPr lang="pl-PL" sz="4617" dirty="0">
              <a:solidFill>
                <a:srgbClr val="00365B"/>
              </a:solidFill>
            </a:endParaRPr>
          </a:p>
        </p:txBody>
      </p:sp>
    </p:spTree>
    <p:extLst>
      <p:ext uri="{BB962C8B-B14F-4D97-AF65-F5344CB8AC3E}">
        <p14:creationId xmlns:p14="http://schemas.microsoft.com/office/powerpoint/2010/main" val="2712486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object 5">
            <a:extLst>
              <a:ext uri="{FF2B5EF4-FFF2-40B4-BE49-F238E27FC236}">
                <a16:creationId xmlns:a16="http://schemas.microsoft.com/office/drawing/2014/main" id="{9BD8B668-2573-4883-86C2-1873AEEE9398}"/>
              </a:ext>
            </a:extLst>
          </p:cNvPr>
          <p:cNvSpPr>
            <a:spLocks noGrp="1" noChangeArrowheads="1"/>
          </p:cNvSpPr>
          <p:nvPr>
            <p:ph type="ctrTitle"/>
          </p:nvPr>
        </p:nvSpPr>
        <p:spPr bwMode="auto">
          <a:xfrm>
            <a:off x="908691" y="3202161"/>
            <a:ext cx="9421152" cy="5049483"/>
          </a:xfrm>
        </p:spPr>
        <p:txBody>
          <a:bodyPr vert="horz" lIns="150781" tIns="49526" rIns="150781" bIns="75390" numCol="1" rtlCol="0" anchor="t" anchorCtr="0" compatLnSpc="1">
            <a:prstTxWarp prst="textNoShape">
              <a:avLst/>
            </a:prstTxWarp>
            <a:normAutofit/>
          </a:bodyPr>
          <a:lstStyle/>
          <a:p>
            <a:pPr algn="r">
              <a:spcBef>
                <a:spcPts val="989"/>
              </a:spcBef>
              <a:defRPr/>
            </a:pPr>
            <a:r>
              <a:rPr lang="pl-PL" altLang="pl-PL" sz="2399" dirty="0">
                <a:solidFill>
                  <a:schemeClr val="bg1"/>
                </a:solidFill>
                <a:ea typeface="+mn-ea"/>
                <a:cs typeface="+mn-cs"/>
              </a:rPr>
              <a:t>Centrum Transferu Technologii</a:t>
            </a:r>
            <a:br>
              <a:rPr lang="pl-PL" altLang="pl-PL" sz="2399" dirty="0">
                <a:solidFill>
                  <a:schemeClr val="bg1"/>
                </a:solidFill>
                <a:ea typeface="+mn-ea"/>
                <a:cs typeface="+mn-cs"/>
              </a:rPr>
            </a:br>
            <a:r>
              <a:rPr lang="pl-PL" altLang="pl-PL" sz="2399" dirty="0">
                <a:solidFill>
                  <a:schemeClr val="bg1"/>
                </a:solidFill>
                <a:ea typeface="+mn-ea"/>
                <a:cs typeface="+mn-cs"/>
              </a:rPr>
              <a:t>Politechnika Krakowska</a:t>
            </a:r>
            <a:br>
              <a:rPr lang="pl-PL" altLang="pl-PL" sz="2399" dirty="0">
                <a:solidFill>
                  <a:schemeClr val="bg1"/>
                </a:solidFill>
                <a:ea typeface="+mn-ea"/>
                <a:cs typeface="+mn-cs"/>
              </a:rPr>
            </a:br>
            <a:r>
              <a:rPr lang="pl-PL" altLang="pl-PL" sz="2399" dirty="0">
                <a:solidFill>
                  <a:schemeClr val="bg1"/>
                </a:solidFill>
                <a:ea typeface="+mn-ea"/>
                <a:cs typeface="+mn-cs"/>
              </a:rPr>
              <a:t>ul. Warszawska 24</a:t>
            </a:r>
            <a:br>
              <a:rPr lang="pl-PL" altLang="pl-PL" sz="2399" dirty="0">
                <a:solidFill>
                  <a:schemeClr val="bg1"/>
                </a:solidFill>
                <a:ea typeface="+mn-ea"/>
                <a:cs typeface="+mn-cs"/>
              </a:rPr>
            </a:br>
            <a:r>
              <a:rPr lang="pl-PL" altLang="pl-PL" sz="2399" dirty="0">
                <a:solidFill>
                  <a:schemeClr val="bg1"/>
                </a:solidFill>
                <a:ea typeface="+mn-ea"/>
                <a:cs typeface="+mn-cs"/>
              </a:rPr>
              <a:t>31-155 Kraków</a:t>
            </a:r>
            <a:br>
              <a:rPr lang="pl-PL" altLang="pl-PL" sz="2399" dirty="0">
                <a:solidFill>
                  <a:schemeClr val="bg1"/>
                </a:solidFill>
                <a:ea typeface="+mn-ea"/>
                <a:cs typeface="+mn-cs"/>
              </a:rPr>
            </a:br>
            <a:r>
              <a:rPr lang="pl-PL" altLang="pl-PL" sz="2399" dirty="0">
                <a:solidFill>
                  <a:schemeClr val="bg1"/>
                </a:solidFill>
                <a:ea typeface="+mn-ea"/>
                <a:cs typeface="+mn-cs"/>
              </a:rPr>
              <a:t>Budynek Galeria GIL, II piętro</a:t>
            </a:r>
            <a:br>
              <a:rPr lang="pl-PL" altLang="pl-PL" sz="2399" dirty="0">
                <a:solidFill>
                  <a:schemeClr val="bg1"/>
                </a:solidFill>
                <a:ea typeface="+mn-ea"/>
                <a:cs typeface="+mn-cs"/>
              </a:rPr>
            </a:br>
            <a:br>
              <a:rPr lang="pl-PL" altLang="pl-PL" sz="2399" dirty="0">
                <a:solidFill>
                  <a:schemeClr val="bg1"/>
                </a:solidFill>
                <a:ea typeface="+mn-ea"/>
                <a:cs typeface="+mn-cs"/>
              </a:rPr>
            </a:br>
            <a:r>
              <a:rPr lang="pl-PL" altLang="pl-PL" sz="2399" dirty="0">
                <a:solidFill>
                  <a:schemeClr val="bg1"/>
                </a:solidFill>
                <a:ea typeface="+mn-ea"/>
                <a:cs typeface="+mn-cs"/>
              </a:rPr>
              <a:t>hpk@transfer.edu.pl</a:t>
            </a:r>
            <a:br>
              <a:rPr lang="pl-PL" altLang="pl-PL" sz="2399" dirty="0">
                <a:solidFill>
                  <a:schemeClr val="bg1"/>
                </a:solidFill>
                <a:ea typeface="+mn-ea"/>
                <a:cs typeface="+mn-cs"/>
              </a:rPr>
            </a:br>
            <a:r>
              <a:rPr lang="pl-PL" altLang="pl-PL" sz="2399" dirty="0" err="1">
                <a:solidFill>
                  <a:schemeClr val="bg1"/>
                </a:solidFill>
                <a:ea typeface="+mn-ea"/>
                <a:cs typeface="+mn-cs"/>
              </a:rPr>
              <a:t>tel</a:t>
            </a:r>
            <a:r>
              <a:rPr lang="pl-PL" altLang="pl-PL" sz="2399" dirty="0">
                <a:solidFill>
                  <a:schemeClr val="bg1"/>
                </a:solidFill>
                <a:ea typeface="+mn-ea"/>
                <a:cs typeface="+mn-cs"/>
              </a:rPr>
              <a:t>: 12 628 25 88 </a:t>
            </a:r>
            <a:br>
              <a:rPr lang="pl-PL" altLang="pl-PL" sz="2399" dirty="0">
                <a:solidFill>
                  <a:schemeClr val="bg1"/>
                </a:solidFill>
                <a:ea typeface="+mn-ea"/>
                <a:cs typeface="+mn-cs"/>
              </a:rPr>
            </a:br>
            <a:r>
              <a:rPr lang="pl-PL" altLang="pl-PL" sz="2399" dirty="0">
                <a:solidFill>
                  <a:schemeClr val="bg1"/>
                </a:solidFill>
                <a:ea typeface="+mn-ea"/>
                <a:cs typeface="+mn-cs"/>
              </a:rPr>
              <a:t> 	12 628 26 60</a:t>
            </a:r>
            <a:br>
              <a:rPr lang="pl-PL" altLang="pl-PL" sz="2399" dirty="0">
                <a:solidFill>
                  <a:schemeClr val="bg1"/>
                </a:solidFill>
                <a:ea typeface="+mn-ea"/>
                <a:cs typeface="+mn-cs"/>
              </a:rPr>
            </a:br>
            <a:r>
              <a:rPr lang="pl-PL" altLang="pl-PL" sz="2399" dirty="0">
                <a:solidFill>
                  <a:schemeClr val="bg1"/>
                </a:solidFill>
                <a:ea typeface="+mn-ea"/>
                <a:cs typeface="+mn-cs"/>
              </a:rPr>
              <a:t>	12 628 26 74</a:t>
            </a:r>
            <a:br>
              <a:rPr lang="pl-PL" altLang="pl-PL" sz="2399" dirty="0">
                <a:solidFill>
                  <a:schemeClr val="bg1"/>
                </a:solidFill>
                <a:ea typeface="+mn-ea"/>
                <a:cs typeface="+mn-cs"/>
              </a:rPr>
            </a:br>
            <a:br>
              <a:rPr lang="pl-PL" altLang="pl-PL" sz="2399" dirty="0">
                <a:solidFill>
                  <a:schemeClr val="bg1"/>
                </a:solidFill>
                <a:ea typeface="+mn-ea"/>
                <a:cs typeface="+mn-cs"/>
              </a:rPr>
            </a:br>
            <a:endParaRPr lang="pl-PL" altLang="pl-PL" dirty="0">
              <a:solidFill>
                <a:schemeClr val="bg1"/>
              </a:solidFill>
              <a:ea typeface="IBM Plex Sans"/>
            </a:endParaRPr>
          </a:p>
        </p:txBody>
      </p:sp>
      <p:pic>
        <p:nvPicPr>
          <p:cNvPr id="24580" name="Obraz 13">
            <a:extLst>
              <a:ext uri="{FF2B5EF4-FFF2-40B4-BE49-F238E27FC236}">
                <a16:creationId xmlns:a16="http://schemas.microsoft.com/office/drawing/2014/main" id="{C7893431-601A-4D38-B735-C93052EB0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191" y="5160"/>
            <a:ext cx="9210029" cy="565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Obraz 13" descr="Obraz zawierający rozmycie&#10;&#10;Opis wygenerowany automatycznie">
            <a:extLst>
              <a:ext uri="{FF2B5EF4-FFF2-40B4-BE49-F238E27FC236}">
                <a16:creationId xmlns:a16="http://schemas.microsoft.com/office/drawing/2014/main" id="{36690D11-88DA-4676-BF4E-ED8C5E205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2254" y="5649915"/>
            <a:ext cx="9210029" cy="565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a:extLst>
              <a:ext uri="{FF2B5EF4-FFF2-40B4-BE49-F238E27FC236}">
                <a16:creationId xmlns:a16="http://schemas.microsoft.com/office/drawing/2014/main" id="{B79A2F1F-CF93-4ADD-9F60-A4A8041FF359}"/>
              </a:ext>
            </a:extLst>
          </p:cNvPr>
          <p:cNvSpPr/>
          <p:nvPr/>
        </p:nvSpPr>
        <p:spPr>
          <a:xfrm>
            <a:off x="280086" y="1468732"/>
            <a:ext cx="10051344" cy="1513363"/>
          </a:xfrm>
          <a:prstGeom prst="rect">
            <a:avLst/>
          </a:prstGeom>
        </p:spPr>
        <p:txBody>
          <a:bodyPr>
            <a:spAutoFit/>
          </a:bodyPr>
          <a:lstStyle/>
          <a:p>
            <a:pPr algn="r" defTabSz="1507846" eaLnBrk="1" fontAlgn="auto" hangingPunct="1">
              <a:spcBef>
                <a:spcPts val="0"/>
              </a:spcBef>
              <a:spcAft>
                <a:spcPts val="0"/>
              </a:spcAft>
              <a:defRPr/>
            </a:pPr>
            <a:r>
              <a:rPr lang="pl-PL" altLang="pl-PL" sz="4617" b="1" dirty="0">
                <a:solidFill>
                  <a:prstClr val="white"/>
                </a:solidFill>
                <a:latin typeface="IBM Plex Sans"/>
              </a:rPr>
              <a:t>Horyzontalny Punkt Kontaktowy Polska Południowo-Wschodnia</a:t>
            </a:r>
          </a:p>
        </p:txBody>
      </p:sp>
      <p:pic>
        <p:nvPicPr>
          <p:cNvPr id="24583" name="Obraz 4" descr="https://ac3d197e9505f18c50e0-32b9f49f48b2c22be12b40ee79e2acc4.ssl.cf1.rackcdn.com/icon/logos_and_badges_find_us_on_facebook_badge/SgmejgknvwdHwcb7Ofu6/FB-FindUsonFacebook-online-1024.png">
            <a:extLst>
              <a:ext uri="{FF2B5EF4-FFF2-40B4-BE49-F238E27FC236}">
                <a16:creationId xmlns:a16="http://schemas.microsoft.com/office/drawing/2014/main" id="{49A4C221-165E-4A44-9A21-1FE2ED7600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0745"/>
          <a:stretch>
            <a:fillRect/>
          </a:stretch>
        </p:blipFill>
        <p:spPr bwMode="auto">
          <a:xfrm>
            <a:off x="603915" y="9742200"/>
            <a:ext cx="1077837" cy="10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a:extLst>
              <a:ext uri="{FF2B5EF4-FFF2-40B4-BE49-F238E27FC236}">
                <a16:creationId xmlns:a16="http://schemas.microsoft.com/office/drawing/2014/main" id="{5F802194-A54A-4AC1-8CAA-DAFF69156D57}"/>
              </a:ext>
            </a:extLst>
          </p:cNvPr>
          <p:cNvSpPr/>
          <p:nvPr/>
        </p:nvSpPr>
        <p:spPr>
          <a:xfrm>
            <a:off x="1681751" y="9962848"/>
            <a:ext cx="10051344" cy="701987"/>
          </a:xfrm>
          <a:prstGeom prst="rect">
            <a:avLst/>
          </a:prstGeom>
        </p:spPr>
        <p:txBody>
          <a:bodyPr>
            <a:spAutoFit/>
          </a:bodyPr>
          <a:lstStyle/>
          <a:p>
            <a:pPr marL="753870" indent="-753870" defTabSz="1507846" eaLnBrk="1" fontAlgn="auto" hangingPunct="1">
              <a:spcBef>
                <a:spcPct val="20000"/>
              </a:spcBef>
              <a:spcAft>
                <a:spcPts val="0"/>
              </a:spcAft>
              <a:defRPr/>
            </a:pPr>
            <a:r>
              <a:rPr lang="pl-PL" sz="1801" kern="0" dirty="0">
                <a:solidFill>
                  <a:prstClr val="white"/>
                </a:solidFill>
                <a:latin typeface="Calibri" panose="020F0502020204030204"/>
              </a:rPr>
              <a:t>Polub nas na Facebooku!</a:t>
            </a:r>
          </a:p>
          <a:p>
            <a:pPr marL="753870" indent="-753870" defTabSz="1507846" eaLnBrk="1" fontAlgn="auto" hangingPunct="1">
              <a:spcBef>
                <a:spcPct val="20000"/>
              </a:spcBef>
              <a:spcAft>
                <a:spcPts val="0"/>
              </a:spcAft>
              <a:defRPr/>
            </a:pPr>
            <a:r>
              <a:rPr lang="pl-PL" sz="1801" kern="0" dirty="0">
                <a:solidFill>
                  <a:prstClr val="white"/>
                </a:solidFill>
                <a:latin typeface="Calibri" panose="020F0502020204030204"/>
              </a:rPr>
              <a:t>https://www.facebook.com/hpk.krakow</a:t>
            </a:r>
          </a:p>
        </p:txBody>
      </p:sp>
      <p:pic>
        <p:nvPicPr>
          <p:cNvPr id="5" name="Obraz 4">
            <a:extLst>
              <a:ext uri="{FF2B5EF4-FFF2-40B4-BE49-F238E27FC236}">
                <a16:creationId xmlns:a16="http://schemas.microsoft.com/office/drawing/2014/main" id="{DA5391B0-8E41-42FC-B59A-EB1D657DCB8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0181" t="30344" r="17512" b="35840"/>
          <a:stretch/>
        </p:blipFill>
        <p:spPr>
          <a:xfrm>
            <a:off x="3083414" y="168662"/>
            <a:ext cx="2496439" cy="1354909"/>
          </a:xfrm>
          <a:prstGeom prst="rect">
            <a:avLst/>
          </a:prstGeom>
        </p:spPr>
      </p:pic>
      <p:pic>
        <p:nvPicPr>
          <p:cNvPr id="7" name="Obraz 6">
            <a:extLst>
              <a:ext uri="{FF2B5EF4-FFF2-40B4-BE49-F238E27FC236}">
                <a16:creationId xmlns:a16="http://schemas.microsoft.com/office/drawing/2014/main" id="{DF65A129-487A-4877-B66E-B10E8BF2BC12}"/>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5939" t="38060" r="16380" b="33344"/>
          <a:stretch/>
        </p:blipFill>
        <p:spPr>
          <a:xfrm>
            <a:off x="5480371" y="372916"/>
            <a:ext cx="2819203" cy="1191142"/>
          </a:xfrm>
          <a:prstGeom prst="rect">
            <a:avLst/>
          </a:prstGeom>
        </p:spPr>
      </p:pic>
      <p:pic>
        <p:nvPicPr>
          <p:cNvPr id="9" name="Obraz 8">
            <a:extLst>
              <a:ext uri="{FF2B5EF4-FFF2-40B4-BE49-F238E27FC236}">
                <a16:creationId xmlns:a16="http://schemas.microsoft.com/office/drawing/2014/main" id="{16FE7135-C038-461D-95FD-3E2BEF085BC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644" t="20924" r="1652" b="20925"/>
          <a:stretch/>
        </p:blipFill>
        <p:spPr>
          <a:xfrm>
            <a:off x="8299574" y="518983"/>
            <a:ext cx="1908608" cy="803686"/>
          </a:xfrm>
          <a:prstGeom prst="rect">
            <a:avLst/>
          </a:prstGeom>
        </p:spPr>
      </p:pic>
      <p:sp>
        <p:nvSpPr>
          <p:cNvPr id="12" name="Symbol zastępczy zawartości 2">
            <a:extLst>
              <a:ext uri="{FF2B5EF4-FFF2-40B4-BE49-F238E27FC236}">
                <a16:creationId xmlns:a16="http://schemas.microsoft.com/office/drawing/2014/main" id="{3A3B85B1-5CCF-4768-9E4B-CF806906E43A}"/>
              </a:ext>
            </a:extLst>
          </p:cNvPr>
          <p:cNvSpPr txBox="1">
            <a:spLocks/>
          </p:cNvSpPr>
          <p:nvPr/>
        </p:nvSpPr>
        <p:spPr>
          <a:xfrm>
            <a:off x="569528" y="8197652"/>
            <a:ext cx="4910844" cy="909593"/>
          </a:xfrm>
          <a:prstGeom prst="rect">
            <a:avLst/>
          </a:prstGeom>
        </p:spPr>
        <p:txBody>
          <a:bodyPr vert="horz" lIns="150781" tIns="75390" rIns="150781" bIns="753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507846" fontAlgn="auto">
              <a:spcBef>
                <a:spcPts val="1649"/>
              </a:spcBef>
              <a:spcAft>
                <a:spcPts val="0"/>
              </a:spcAft>
              <a:buNone/>
            </a:pPr>
            <a:r>
              <a:rPr lang="pl-PL" sz="2638" dirty="0">
                <a:solidFill>
                  <a:prstClr val="white"/>
                </a:solidFill>
                <a:latin typeface="IBM Plex Sans"/>
              </a:rPr>
              <a:t>Magdalena Wójtowicz</a:t>
            </a:r>
          </a:p>
          <a:p>
            <a:pPr marL="0" indent="0" defTabSz="1507846" fontAlgn="auto">
              <a:spcBef>
                <a:spcPts val="1649"/>
              </a:spcBef>
              <a:spcAft>
                <a:spcPts val="0"/>
              </a:spcAft>
              <a:buNone/>
            </a:pPr>
            <a:r>
              <a:rPr lang="pl-PL" sz="2638" dirty="0">
                <a:solidFill>
                  <a:srgbClr val="007EA7"/>
                </a:solidFill>
                <a:latin typeface="IBM Plex Sans"/>
                <a:hlinkClick r:id="rId9"/>
              </a:rPr>
              <a:t>wojtowicz@transfer.edu.pl</a:t>
            </a:r>
            <a:endParaRPr lang="pl-PL" sz="2638" dirty="0">
              <a:solidFill>
                <a:srgbClr val="007EA7"/>
              </a:solidFill>
              <a:latin typeface="IBM Plex Sans"/>
            </a:endParaRPr>
          </a:p>
          <a:p>
            <a:pPr marL="0" indent="0" defTabSz="1507846" fontAlgn="auto">
              <a:spcBef>
                <a:spcPts val="1649"/>
              </a:spcBef>
              <a:spcAft>
                <a:spcPts val="0"/>
              </a:spcAft>
              <a:buNone/>
            </a:pPr>
            <a:endParaRPr lang="pl-PL" sz="2638" dirty="0">
              <a:solidFill>
                <a:srgbClr val="007EA7"/>
              </a:solidFill>
              <a:latin typeface="IBM Plex Sans"/>
            </a:endParaRPr>
          </a:p>
          <a:p>
            <a:pPr marL="0" indent="0" defTabSz="1507846" fontAlgn="auto">
              <a:spcBef>
                <a:spcPts val="1649"/>
              </a:spcBef>
              <a:spcAft>
                <a:spcPts val="0"/>
              </a:spcAft>
              <a:buNone/>
            </a:pPr>
            <a:endParaRPr lang="pl-PL" sz="2638" dirty="0">
              <a:solidFill>
                <a:prstClr val="white"/>
              </a:solidFill>
              <a:latin typeface="IBM Plex Sans"/>
            </a:endParaRPr>
          </a:p>
        </p:txBody>
      </p:sp>
    </p:spTree>
    <p:extLst>
      <p:ext uri="{BB962C8B-B14F-4D97-AF65-F5344CB8AC3E}">
        <p14:creationId xmlns:p14="http://schemas.microsoft.com/office/powerpoint/2010/main" val="377455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1650" y="320675"/>
            <a:ext cx="6079396" cy="833228"/>
          </a:xfrm>
          <a:prstGeom prst="rect">
            <a:avLst/>
          </a:prstGeom>
        </p:spPr>
        <p:txBody>
          <a:bodyPr vert="horz" wrap="square" lIns="0" tIns="20942" rIns="0" bIns="0" rtlCol="0" anchor="ctr">
            <a:spAutoFit/>
          </a:bodyPr>
          <a:lstStyle/>
          <a:p>
            <a:pPr marL="20942">
              <a:spcBef>
                <a:spcPts val="165"/>
              </a:spcBef>
            </a:pPr>
            <a:r>
              <a:rPr sz="5277" spc="313" dirty="0"/>
              <a:t>Rodzaje</a:t>
            </a:r>
            <a:r>
              <a:rPr sz="5277" spc="-272" dirty="0"/>
              <a:t> </a:t>
            </a:r>
            <a:r>
              <a:rPr sz="5277" spc="247" dirty="0"/>
              <a:t>projektów</a:t>
            </a:r>
            <a:endParaRPr sz="5277" dirty="0"/>
          </a:p>
        </p:txBody>
      </p:sp>
      <p:sp>
        <p:nvSpPr>
          <p:cNvPr id="3" name="object 3"/>
          <p:cNvSpPr/>
          <p:nvPr/>
        </p:nvSpPr>
        <p:spPr>
          <a:xfrm>
            <a:off x="10817084" y="1499886"/>
            <a:ext cx="8899206" cy="929815"/>
          </a:xfrm>
          <a:custGeom>
            <a:avLst/>
            <a:gdLst/>
            <a:ahLst/>
            <a:cxnLst/>
            <a:rect l="l" t="t" r="r" b="b"/>
            <a:pathLst>
              <a:path w="5396865" h="563880">
                <a:moveTo>
                  <a:pt x="5302504" y="0"/>
                </a:moveTo>
                <a:lnTo>
                  <a:pt x="93979" y="0"/>
                </a:lnTo>
                <a:lnTo>
                  <a:pt x="57382" y="7379"/>
                </a:lnTo>
                <a:lnTo>
                  <a:pt x="27511" y="27511"/>
                </a:lnTo>
                <a:lnTo>
                  <a:pt x="7379" y="57382"/>
                </a:lnTo>
                <a:lnTo>
                  <a:pt x="0" y="93979"/>
                </a:lnTo>
                <a:lnTo>
                  <a:pt x="0" y="469900"/>
                </a:lnTo>
                <a:lnTo>
                  <a:pt x="7379" y="506497"/>
                </a:lnTo>
                <a:lnTo>
                  <a:pt x="27511" y="536368"/>
                </a:lnTo>
                <a:lnTo>
                  <a:pt x="57382" y="556500"/>
                </a:lnTo>
                <a:lnTo>
                  <a:pt x="93979" y="563879"/>
                </a:lnTo>
                <a:lnTo>
                  <a:pt x="5302504" y="563879"/>
                </a:lnTo>
                <a:lnTo>
                  <a:pt x="5339101" y="556500"/>
                </a:lnTo>
                <a:lnTo>
                  <a:pt x="5368972" y="536368"/>
                </a:lnTo>
                <a:lnTo>
                  <a:pt x="5389104" y="506497"/>
                </a:lnTo>
                <a:lnTo>
                  <a:pt x="5396483" y="469900"/>
                </a:lnTo>
                <a:lnTo>
                  <a:pt x="5396483" y="93979"/>
                </a:lnTo>
                <a:lnTo>
                  <a:pt x="5389104" y="57382"/>
                </a:lnTo>
                <a:lnTo>
                  <a:pt x="5368972" y="27511"/>
                </a:lnTo>
                <a:lnTo>
                  <a:pt x="5339101" y="7379"/>
                </a:lnTo>
                <a:lnTo>
                  <a:pt x="5302504" y="0"/>
                </a:lnTo>
                <a:close/>
              </a:path>
            </a:pathLst>
          </a:custGeom>
          <a:solidFill>
            <a:srgbClr val="BB8B00"/>
          </a:solidFill>
        </p:spPr>
        <p:txBody>
          <a:bodyPr wrap="square" lIns="0" tIns="0" rIns="0" bIns="0" rtlCol="0"/>
          <a:lstStyle/>
          <a:p>
            <a:endParaRPr/>
          </a:p>
        </p:txBody>
      </p:sp>
      <p:sp>
        <p:nvSpPr>
          <p:cNvPr id="4" name="object 4"/>
          <p:cNvSpPr/>
          <p:nvPr/>
        </p:nvSpPr>
        <p:spPr>
          <a:xfrm>
            <a:off x="10818518" y="2930568"/>
            <a:ext cx="8899206" cy="859658"/>
          </a:xfrm>
          <a:custGeom>
            <a:avLst/>
            <a:gdLst/>
            <a:ahLst/>
            <a:cxnLst/>
            <a:rect l="l" t="t" r="r" b="b"/>
            <a:pathLst>
              <a:path w="5396865" h="521335">
                <a:moveTo>
                  <a:pt x="5309615" y="0"/>
                </a:moveTo>
                <a:lnTo>
                  <a:pt x="86868" y="0"/>
                </a:lnTo>
                <a:lnTo>
                  <a:pt x="53042" y="6822"/>
                </a:lnTo>
                <a:lnTo>
                  <a:pt x="25431" y="25431"/>
                </a:lnTo>
                <a:lnTo>
                  <a:pt x="6822" y="53042"/>
                </a:lnTo>
                <a:lnTo>
                  <a:pt x="0" y="86867"/>
                </a:lnTo>
                <a:lnTo>
                  <a:pt x="0" y="434339"/>
                </a:lnTo>
                <a:lnTo>
                  <a:pt x="6822" y="468165"/>
                </a:lnTo>
                <a:lnTo>
                  <a:pt x="25431" y="495776"/>
                </a:lnTo>
                <a:lnTo>
                  <a:pt x="53042" y="514385"/>
                </a:lnTo>
                <a:lnTo>
                  <a:pt x="86868" y="521207"/>
                </a:lnTo>
                <a:lnTo>
                  <a:pt x="5309615" y="521207"/>
                </a:lnTo>
                <a:lnTo>
                  <a:pt x="5343441" y="514385"/>
                </a:lnTo>
                <a:lnTo>
                  <a:pt x="5371052" y="495776"/>
                </a:lnTo>
                <a:lnTo>
                  <a:pt x="5389661" y="468165"/>
                </a:lnTo>
                <a:lnTo>
                  <a:pt x="5396483" y="434339"/>
                </a:lnTo>
                <a:lnTo>
                  <a:pt x="5396483" y="86867"/>
                </a:lnTo>
                <a:lnTo>
                  <a:pt x="5389661" y="53042"/>
                </a:lnTo>
                <a:lnTo>
                  <a:pt x="5371052" y="25431"/>
                </a:lnTo>
                <a:lnTo>
                  <a:pt x="5343441" y="6822"/>
                </a:lnTo>
                <a:lnTo>
                  <a:pt x="5309615" y="0"/>
                </a:lnTo>
                <a:close/>
              </a:path>
            </a:pathLst>
          </a:custGeom>
          <a:solidFill>
            <a:srgbClr val="FFC560"/>
          </a:solidFill>
        </p:spPr>
        <p:txBody>
          <a:bodyPr wrap="square" lIns="0" tIns="0" rIns="0" bIns="0" rtlCol="0"/>
          <a:lstStyle/>
          <a:p>
            <a:endParaRPr/>
          </a:p>
        </p:txBody>
      </p:sp>
      <p:sp>
        <p:nvSpPr>
          <p:cNvPr id="5" name="object 5"/>
          <p:cNvSpPr/>
          <p:nvPr/>
        </p:nvSpPr>
        <p:spPr>
          <a:xfrm>
            <a:off x="10818518" y="4094093"/>
            <a:ext cx="8899206" cy="5613429"/>
          </a:xfrm>
          <a:custGeom>
            <a:avLst/>
            <a:gdLst/>
            <a:ahLst/>
            <a:cxnLst/>
            <a:rect l="l" t="t" r="r" b="b"/>
            <a:pathLst>
              <a:path w="5396865" h="2395854">
                <a:moveTo>
                  <a:pt x="4997196" y="0"/>
                </a:moveTo>
                <a:lnTo>
                  <a:pt x="399287" y="0"/>
                </a:lnTo>
                <a:lnTo>
                  <a:pt x="352731" y="2686"/>
                </a:lnTo>
                <a:lnTo>
                  <a:pt x="307750" y="10548"/>
                </a:lnTo>
                <a:lnTo>
                  <a:pt x="264643" y="23283"/>
                </a:lnTo>
                <a:lnTo>
                  <a:pt x="223712" y="40592"/>
                </a:lnTo>
                <a:lnTo>
                  <a:pt x="185255" y="62176"/>
                </a:lnTo>
                <a:lnTo>
                  <a:pt x="149574" y="87734"/>
                </a:lnTo>
                <a:lnTo>
                  <a:pt x="116966" y="116966"/>
                </a:lnTo>
                <a:lnTo>
                  <a:pt x="87734" y="149574"/>
                </a:lnTo>
                <a:lnTo>
                  <a:pt x="62176" y="185255"/>
                </a:lnTo>
                <a:lnTo>
                  <a:pt x="40592" y="223712"/>
                </a:lnTo>
                <a:lnTo>
                  <a:pt x="23283" y="264643"/>
                </a:lnTo>
                <a:lnTo>
                  <a:pt x="10548" y="307750"/>
                </a:lnTo>
                <a:lnTo>
                  <a:pt x="2686" y="352731"/>
                </a:lnTo>
                <a:lnTo>
                  <a:pt x="0" y="399288"/>
                </a:lnTo>
                <a:lnTo>
                  <a:pt x="0" y="1996439"/>
                </a:lnTo>
                <a:lnTo>
                  <a:pt x="2686" y="2042996"/>
                </a:lnTo>
                <a:lnTo>
                  <a:pt x="10548" y="2087977"/>
                </a:lnTo>
                <a:lnTo>
                  <a:pt x="23283" y="2131084"/>
                </a:lnTo>
                <a:lnTo>
                  <a:pt x="40592" y="2172015"/>
                </a:lnTo>
                <a:lnTo>
                  <a:pt x="62176" y="2210472"/>
                </a:lnTo>
                <a:lnTo>
                  <a:pt x="87734" y="2246153"/>
                </a:lnTo>
                <a:lnTo>
                  <a:pt x="116966" y="2278761"/>
                </a:lnTo>
                <a:lnTo>
                  <a:pt x="149574" y="2307993"/>
                </a:lnTo>
                <a:lnTo>
                  <a:pt x="185255" y="2333551"/>
                </a:lnTo>
                <a:lnTo>
                  <a:pt x="223712" y="2355135"/>
                </a:lnTo>
                <a:lnTo>
                  <a:pt x="264643" y="2372444"/>
                </a:lnTo>
                <a:lnTo>
                  <a:pt x="307750" y="2385179"/>
                </a:lnTo>
                <a:lnTo>
                  <a:pt x="352731" y="2393041"/>
                </a:lnTo>
                <a:lnTo>
                  <a:pt x="399287" y="2395728"/>
                </a:lnTo>
                <a:lnTo>
                  <a:pt x="4997196" y="2395728"/>
                </a:lnTo>
                <a:lnTo>
                  <a:pt x="5043752" y="2393041"/>
                </a:lnTo>
                <a:lnTo>
                  <a:pt x="5088733" y="2385179"/>
                </a:lnTo>
                <a:lnTo>
                  <a:pt x="5131840" y="2372444"/>
                </a:lnTo>
                <a:lnTo>
                  <a:pt x="5172771" y="2355135"/>
                </a:lnTo>
                <a:lnTo>
                  <a:pt x="5211228" y="2333551"/>
                </a:lnTo>
                <a:lnTo>
                  <a:pt x="5246909" y="2307993"/>
                </a:lnTo>
                <a:lnTo>
                  <a:pt x="5279517" y="2278760"/>
                </a:lnTo>
                <a:lnTo>
                  <a:pt x="5308749" y="2246153"/>
                </a:lnTo>
                <a:lnTo>
                  <a:pt x="5334307" y="2210472"/>
                </a:lnTo>
                <a:lnTo>
                  <a:pt x="5355891" y="2172015"/>
                </a:lnTo>
                <a:lnTo>
                  <a:pt x="5373200" y="2131084"/>
                </a:lnTo>
                <a:lnTo>
                  <a:pt x="5385935" y="2087977"/>
                </a:lnTo>
                <a:lnTo>
                  <a:pt x="5393797" y="2042996"/>
                </a:lnTo>
                <a:lnTo>
                  <a:pt x="5396483" y="1996439"/>
                </a:lnTo>
                <a:lnTo>
                  <a:pt x="5396483" y="399288"/>
                </a:lnTo>
                <a:lnTo>
                  <a:pt x="5393797" y="352731"/>
                </a:lnTo>
                <a:lnTo>
                  <a:pt x="5385935" y="307750"/>
                </a:lnTo>
                <a:lnTo>
                  <a:pt x="5373200" y="264643"/>
                </a:lnTo>
                <a:lnTo>
                  <a:pt x="5355891" y="223712"/>
                </a:lnTo>
                <a:lnTo>
                  <a:pt x="5334307" y="185255"/>
                </a:lnTo>
                <a:lnTo>
                  <a:pt x="5308749" y="149574"/>
                </a:lnTo>
                <a:lnTo>
                  <a:pt x="5279517" y="116967"/>
                </a:lnTo>
                <a:lnTo>
                  <a:pt x="5246909" y="87734"/>
                </a:lnTo>
                <a:lnTo>
                  <a:pt x="5211228" y="62176"/>
                </a:lnTo>
                <a:lnTo>
                  <a:pt x="5172771" y="40592"/>
                </a:lnTo>
                <a:lnTo>
                  <a:pt x="5131840" y="23283"/>
                </a:lnTo>
                <a:lnTo>
                  <a:pt x="5088733" y="10548"/>
                </a:lnTo>
                <a:lnTo>
                  <a:pt x="5043752" y="2686"/>
                </a:lnTo>
                <a:lnTo>
                  <a:pt x="4997196" y="0"/>
                </a:lnTo>
                <a:close/>
              </a:path>
            </a:pathLst>
          </a:custGeom>
          <a:solidFill>
            <a:srgbClr val="FFC560"/>
          </a:solidFill>
        </p:spPr>
        <p:txBody>
          <a:bodyPr wrap="square" lIns="0" tIns="0" rIns="0" bIns="0" rtlCol="0"/>
          <a:lstStyle/>
          <a:p>
            <a:endParaRPr/>
          </a:p>
        </p:txBody>
      </p:sp>
      <p:sp>
        <p:nvSpPr>
          <p:cNvPr id="6" name="object 6"/>
          <p:cNvSpPr txBox="1">
            <a:spLocks noGrp="1"/>
          </p:cNvSpPr>
          <p:nvPr>
            <p:ph sz="half" idx="3"/>
          </p:nvPr>
        </p:nvSpPr>
        <p:spPr>
          <a:xfrm>
            <a:off x="11118850" y="1590601"/>
            <a:ext cx="8393476" cy="8116921"/>
          </a:xfrm>
          <a:prstGeom prst="rect">
            <a:avLst/>
          </a:prstGeom>
        </p:spPr>
        <p:txBody>
          <a:bodyPr vert="horz" wrap="square" lIns="0" tIns="19895" rIns="0" bIns="0" rtlCol="0">
            <a:spAutoFit/>
          </a:bodyPr>
          <a:lstStyle/>
          <a:p>
            <a:pPr algn="ctr">
              <a:lnSpc>
                <a:spcPts val="3033"/>
              </a:lnSpc>
              <a:spcBef>
                <a:spcPts val="157"/>
              </a:spcBef>
            </a:pPr>
            <a:r>
              <a:rPr spc="-214" dirty="0"/>
              <a:t>IA</a:t>
            </a:r>
          </a:p>
          <a:p>
            <a:pPr algn="ctr">
              <a:lnSpc>
                <a:spcPts val="3033"/>
              </a:lnSpc>
            </a:pPr>
            <a:r>
              <a:rPr spc="-124" dirty="0"/>
              <a:t>Innovation</a:t>
            </a:r>
            <a:r>
              <a:rPr spc="-33" dirty="0"/>
              <a:t> </a:t>
            </a:r>
            <a:r>
              <a:rPr spc="-25" dirty="0"/>
              <a:t>action</a:t>
            </a:r>
          </a:p>
          <a:p>
            <a:pPr>
              <a:spcBef>
                <a:spcPts val="41"/>
              </a:spcBef>
            </a:pPr>
            <a:endParaRPr sz="3958" dirty="0"/>
          </a:p>
          <a:p>
            <a:pPr algn="ctr">
              <a:lnSpc>
                <a:spcPct val="100000"/>
              </a:lnSpc>
            </a:pPr>
            <a:r>
              <a:rPr spc="157" dirty="0">
                <a:latin typeface="Tahoma"/>
                <a:cs typeface="Tahoma"/>
              </a:rPr>
              <a:t>działanie</a:t>
            </a:r>
            <a:r>
              <a:rPr spc="-82" dirty="0">
                <a:latin typeface="Tahoma"/>
                <a:cs typeface="Tahoma"/>
              </a:rPr>
              <a:t> </a:t>
            </a:r>
            <a:r>
              <a:rPr spc="223" dirty="0">
                <a:latin typeface="Tahoma"/>
                <a:cs typeface="Tahoma"/>
              </a:rPr>
              <a:t>w</a:t>
            </a:r>
            <a:r>
              <a:rPr spc="-107" dirty="0">
                <a:latin typeface="Tahoma"/>
                <a:cs typeface="Tahoma"/>
              </a:rPr>
              <a:t> </a:t>
            </a:r>
            <a:r>
              <a:rPr spc="66" dirty="0">
                <a:latin typeface="Tahoma"/>
                <a:cs typeface="Tahoma"/>
              </a:rPr>
              <a:t>zakresie</a:t>
            </a:r>
            <a:r>
              <a:rPr spc="-82" dirty="0">
                <a:latin typeface="Tahoma"/>
                <a:cs typeface="Tahoma"/>
              </a:rPr>
              <a:t> </a:t>
            </a:r>
            <a:r>
              <a:rPr spc="132" dirty="0">
                <a:latin typeface="Tahoma"/>
                <a:cs typeface="Tahoma"/>
              </a:rPr>
              <a:t>innowacji</a:t>
            </a:r>
          </a:p>
          <a:p>
            <a:pPr>
              <a:lnSpc>
                <a:spcPct val="100000"/>
              </a:lnSpc>
            </a:pPr>
            <a:endParaRPr sz="3133" dirty="0">
              <a:latin typeface="Tahoma"/>
              <a:cs typeface="Tahoma"/>
            </a:endParaRPr>
          </a:p>
          <a:p>
            <a:pPr algn="ctr">
              <a:lnSpc>
                <a:spcPts val="3042"/>
              </a:lnSpc>
              <a:spcBef>
                <a:spcPts val="2744"/>
              </a:spcBef>
            </a:pPr>
            <a:r>
              <a:rPr spc="157" dirty="0">
                <a:latin typeface="Tahoma"/>
                <a:cs typeface="Tahoma"/>
              </a:rPr>
              <a:t>działanie</a:t>
            </a:r>
            <a:r>
              <a:rPr spc="-74" dirty="0">
                <a:latin typeface="Tahoma"/>
                <a:cs typeface="Tahoma"/>
              </a:rPr>
              <a:t> </a:t>
            </a:r>
            <a:r>
              <a:rPr spc="256" dirty="0">
                <a:latin typeface="Tahoma"/>
                <a:cs typeface="Tahoma"/>
              </a:rPr>
              <a:t>polegające</a:t>
            </a:r>
            <a:r>
              <a:rPr spc="-82" dirty="0">
                <a:latin typeface="Tahoma"/>
                <a:cs typeface="Tahoma"/>
              </a:rPr>
              <a:t> </a:t>
            </a:r>
            <a:r>
              <a:rPr spc="165" dirty="0">
                <a:latin typeface="Tahoma"/>
                <a:cs typeface="Tahoma"/>
              </a:rPr>
              <a:t>głównie</a:t>
            </a:r>
            <a:r>
              <a:rPr spc="-25" dirty="0">
                <a:latin typeface="Tahoma"/>
                <a:cs typeface="Tahoma"/>
              </a:rPr>
              <a:t> </a:t>
            </a:r>
            <a:r>
              <a:rPr spc="272" dirty="0">
                <a:latin typeface="Tahoma"/>
                <a:cs typeface="Tahoma"/>
              </a:rPr>
              <a:t>na</a:t>
            </a:r>
            <a:r>
              <a:rPr spc="-91" dirty="0">
                <a:latin typeface="Tahoma"/>
                <a:cs typeface="Tahoma"/>
              </a:rPr>
              <a:t> </a:t>
            </a:r>
            <a:r>
              <a:rPr spc="132" dirty="0">
                <a:latin typeface="Tahoma"/>
                <a:cs typeface="Tahoma"/>
              </a:rPr>
              <a:t>działalności</a:t>
            </a:r>
          </a:p>
          <a:p>
            <a:pPr algn="ctr">
              <a:lnSpc>
                <a:spcPts val="2909"/>
              </a:lnSpc>
            </a:pPr>
            <a:r>
              <a:rPr spc="148" dirty="0">
                <a:latin typeface="Tahoma"/>
                <a:cs typeface="Tahoma"/>
              </a:rPr>
              <a:t>bezpośrednio</a:t>
            </a:r>
            <a:r>
              <a:rPr spc="-49" dirty="0">
                <a:latin typeface="Tahoma"/>
                <a:cs typeface="Tahoma"/>
              </a:rPr>
              <a:t> </a:t>
            </a:r>
            <a:r>
              <a:rPr spc="107" dirty="0">
                <a:latin typeface="Tahoma"/>
                <a:cs typeface="Tahoma"/>
              </a:rPr>
              <a:t>ukierunkowanej</a:t>
            </a:r>
          </a:p>
          <a:p>
            <a:pPr marL="20942" marR="8377" algn="ctr">
              <a:lnSpc>
                <a:spcPts val="2902"/>
              </a:lnSpc>
              <a:spcBef>
                <a:spcPts val="188"/>
              </a:spcBef>
            </a:pPr>
            <a:r>
              <a:rPr spc="272" dirty="0">
                <a:latin typeface="Tahoma"/>
                <a:cs typeface="Tahoma"/>
              </a:rPr>
              <a:t>na</a:t>
            </a:r>
            <a:r>
              <a:rPr spc="-107" dirty="0">
                <a:latin typeface="Tahoma"/>
                <a:cs typeface="Tahoma"/>
              </a:rPr>
              <a:t> </a:t>
            </a:r>
            <a:r>
              <a:rPr spc="231" dirty="0">
                <a:latin typeface="Tahoma"/>
                <a:cs typeface="Tahoma"/>
              </a:rPr>
              <a:t>opracowanie</a:t>
            </a:r>
            <a:r>
              <a:rPr spc="-8" dirty="0">
                <a:latin typeface="Tahoma"/>
                <a:cs typeface="Tahoma"/>
              </a:rPr>
              <a:t> </a:t>
            </a:r>
            <a:r>
              <a:rPr spc="214" dirty="0">
                <a:latin typeface="Tahoma"/>
                <a:cs typeface="Tahoma"/>
              </a:rPr>
              <a:t>planów</a:t>
            </a:r>
            <a:r>
              <a:rPr spc="-115" dirty="0">
                <a:latin typeface="Tahoma"/>
                <a:cs typeface="Tahoma"/>
              </a:rPr>
              <a:t> </a:t>
            </a:r>
            <a:r>
              <a:rPr spc="-82" dirty="0">
                <a:latin typeface="Tahoma"/>
                <a:cs typeface="Tahoma"/>
              </a:rPr>
              <a:t>i</a:t>
            </a:r>
            <a:r>
              <a:rPr spc="-91" dirty="0">
                <a:latin typeface="Tahoma"/>
                <a:cs typeface="Tahoma"/>
              </a:rPr>
              <a:t> </a:t>
            </a:r>
            <a:r>
              <a:rPr spc="107" dirty="0">
                <a:latin typeface="Tahoma"/>
                <a:cs typeface="Tahoma"/>
              </a:rPr>
              <a:t>ustaleń</a:t>
            </a:r>
            <a:r>
              <a:rPr spc="-107" dirty="0">
                <a:latin typeface="Tahoma"/>
                <a:cs typeface="Tahoma"/>
              </a:rPr>
              <a:t> </a:t>
            </a:r>
            <a:r>
              <a:rPr spc="132" dirty="0">
                <a:latin typeface="Tahoma"/>
                <a:cs typeface="Tahoma"/>
              </a:rPr>
              <a:t>lub</a:t>
            </a:r>
            <a:r>
              <a:rPr spc="-107" dirty="0">
                <a:latin typeface="Tahoma"/>
                <a:cs typeface="Tahoma"/>
              </a:rPr>
              <a:t> </a:t>
            </a:r>
            <a:r>
              <a:rPr spc="115" dirty="0">
                <a:latin typeface="Tahoma"/>
                <a:cs typeface="Tahoma"/>
              </a:rPr>
              <a:t>projektów </a:t>
            </a:r>
            <a:r>
              <a:rPr spc="-798" dirty="0">
                <a:latin typeface="Tahoma"/>
                <a:cs typeface="Tahoma"/>
              </a:rPr>
              <a:t> </a:t>
            </a:r>
            <a:r>
              <a:rPr spc="247" dirty="0">
                <a:latin typeface="Tahoma"/>
                <a:cs typeface="Tahoma"/>
              </a:rPr>
              <a:t>dotyczących</a:t>
            </a:r>
            <a:r>
              <a:rPr spc="-74" dirty="0">
                <a:latin typeface="Tahoma"/>
                <a:cs typeface="Tahoma"/>
              </a:rPr>
              <a:t> </a:t>
            </a:r>
            <a:r>
              <a:rPr spc="173" dirty="0">
                <a:latin typeface="Tahoma"/>
                <a:cs typeface="Tahoma"/>
              </a:rPr>
              <a:t>nowych,</a:t>
            </a:r>
            <a:r>
              <a:rPr spc="-25" dirty="0">
                <a:latin typeface="Tahoma"/>
                <a:cs typeface="Tahoma"/>
              </a:rPr>
              <a:t> </a:t>
            </a:r>
            <a:r>
              <a:rPr spc="148" dirty="0">
                <a:latin typeface="Tahoma"/>
                <a:cs typeface="Tahoma"/>
              </a:rPr>
              <a:t>zmienionych</a:t>
            </a:r>
          </a:p>
          <a:p>
            <a:pPr algn="ctr">
              <a:lnSpc>
                <a:spcPts val="2744"/>
              </a:lnSpc>
            </a:pPr>
            <a:r>
              <a:rPr spc="132" dirty="0">
                <a:latin typeface="Tahoma"/>
                <a:cs typeface="Tahoma"/>
              </a:rPr>
              <a:t>lub</a:t>
            </a:r>
            <a:r>
              <a:rPr spc="-132" dirty="0">
                <a:latin typeface="Tahoma"/>
                <a:cs typeface="Tahoma"/>
              </a:rPr>
              <a:t> </a:t>
            </a:r>
            <a:r>
              <a:rPr spc="181" dirty="0">
                <a:latin typeface="Tahoma"/>
                <a:cs typeface="Tahoma"/>
              </a:rPr>
              <a:t>udoskonalonych</a:t>
            </a:r>
            <a:r>
              <a:rPr spc="-124" dirty="0">
                <a:latin typeface="Tahoma"/>
                <a:cs typeface="Tahoma"/>
              </a:rPr>
              <a:t> </a:t>
            </a:r>
            <a:r>
              <a:rPr spc="124" dirty="0">
                <a:latin typeface="Tahoma"/>
                <a:cs typeface="Tahoma"/>
              </a:rPr>
              <a:t>produktów,</a:t>
            </a:r>
          </a:p>
          <a:p>
            <a:pPr marL="326700" marR="312040" indent="-11518" algn="ctr">
              <a:lnSpc>
                <a:spcPct val="91900"/>
              </a:lnSpc>
              <a:spcBef>
                <a:spcPts val="140"/>
              </a:spcBef>
            </a:pPr>
            <a:r>
              <a:rPr spc="188" dirty="0">
                <a:latin typeface="Tahoma"/>
                <a:cs typeface="Tahoma"/>
              </a:rPr>
              <a:t>procesów </a:t>
            </a:r>
            <a:r>
              <a:rPr spc="132" dirty="0">
                <a:latin typeface="Tahoma"/>
                <a:cs typeface="Tahoma"/>
              </a:rPr>
              <a:t>lub </a:t>
            </a:r>
            <a:r>
              <a:rPr spc="58" dirty="0">
                <a:latin typeface="Tahoma"/>
                <a:cs typeface="Tahoma"/>
              </a:rPr>
              <a:t>usług, </a:t>
            </a:r>
            <a:r>
              <a:rPr spc="264" dirty="0">
                <a:latin typeface="Tahoma"/>
                <a:cs typeface="Tahoma"/>
              </a:rPr>
              <a:t>mogącej </a:t>
            </a:r>
            <a:r>
              <a:rPr spc="256" dirty="0">
                <a:latin typeface="Tahoma"/>
                <a:cs typeface="Tahoma"/>
              </a:rPr>
              <a:t>obejmować </a:t>
            </a:r>
            <a:r>
              <a:rPr spc="264" dirty="0">
                <a:latin typeface="Tahoma"/>
                <a:cs typeface="Tahoma"/>
              </a:rPr>
              <a:t> </a:t>
            </a:r>
            <a:r>
              <a:rPr spc="231" dirty="0">
                <a:latin typeface="Tahoma"/>
                <a:cs typeface="Tahoma"/>
              </a:rPr>
              <a:t>opracowanie </a:t>
            </a:r>
            <a:r>
              <a:rPr spc="115" dirty="0">
                <a:latin typeface="Tahoma"/>
                <a:cs typeface="Tahoma"/>
              </a:rPr>
              <a:t>prototypu, testowanie, </a:t>
            </a:r>
            <a:r>
              <a:rPr spc="124" dirty="0">
                <a:latin typeface="Tahoma"/>
                <a:cs typeface="Tahoma"/>
              </a:rPr>
              <a:t> </a:t>
            </a:r>
            <a:r>
              <a:rPr spc="140" dirty="0">
                <a:latin typeface="Tahoma"/>
                <a:cs typeface="Tahoma"/>
              </a:rPr>
              <a:t>demonstrację,</a:t>
            </a:r>
            <a:r>
              <a:rPr b="0" dirty="0">
                <a:latin typeface="Tahoma"/>
                <a:cs typeface="Tahoma"/>
              </a:rPr>
              <a:t> </a:t>
            </a:r>
            <a:r>
              <a:rPr spc="91" dirty="0">
                <a:latin typeface="Tahoma"/>
                <a:cs typeface="Tahoma"/>
              </a:rPr>
              <a:t>pilotaż,</a:t>
            </a:r>
            <a:r>
              <a:rPr spc="-82" dirty="0">
                <a:latin typeface="Tahoma"/>
                <a:cs typeface="Tahoma"/>
              </a:rPr>
              <a:t> </a:t>
            </a:r>
            <a:r>
              <a:rPr spc="188" dirty="0">
                <a:latin typeface="Tahoma"/>
                <a:cs typeface="Tahoma"/>
              </a:rPr>
              <a:t>walidację</a:t>
            </a:r>
            <a:r>
              <a:rPr spc="-33" dirty="0">
                <a:latin typeface="Tahoma"/>
                <a:cs typeface="Tahoma"/>
              </a:rPr>
              <a:t> </a:t>
            </a:r>
            <a:r>
              <a:rPr spc="157" dirty="0">
                <a:latin typeface="Tahoma"/>
                <a:cs typeface="Tahoma"/>
              </a:rPr>
              <a:t>produktów </a:t>
            </a:r>
            <a:r>
              <a:rPr spc="-798" dirty="0">
                <a:latin typeface="Tahoma"/>
                <a:cs typeface="Tahoma"/>
              </a:rPr>
              <a:t> </a:t>
            </a:r>
            <a:r>
              <a:rPr spc="272" dirty="0">
                <a:latin typeface="Tahoma"/>
                <a:cs typeface="Tahoma"/>
              </a:rPr>
              <a:t>na</a:t>
            </a:r>
            <a:r>
              <a:rPr spc="-107" dirty="0">
                <a:latin typeface="Tahoma"/>
                <a:cs typeface="Tahoma"/>
              </a:rPr>
              <a:t> </a:t>
            </a:r>
            <a:r>
              <a:rPr spc="198" dirty="0">
                <a:latin typeface="Tahoma"/>
                <a:cs typeface="Tahoma"/>
              </a:rPr>
              <a:t>dużą</a:t>
            </a:r>
            <a:r>
              <a:rPr spc="-82" dirty="0">
                <a:latin typeface="Tahoma"/>
                <a:cs typeface="Tahoma"/>
              </a:rPr>
              <a:t> </a:t>
            </a:r>
            <a:r>
              <a:rPr spc="99" dirty="0">
                <a:latin typeface="Tahoma"/>
                <a:cs typeface="Tahoma"/>
              </a:rPr>
              <a:t>skalę</a:t>
            </a:r>
            <a:r>
              <a:rPr spc="-132" dirty="0">
                <a:latin typeface="Tahoma"/>
                <a:cs typeface="Tahoma"/>
              </a:rPr>
              <a:t> </a:t>
            </a:r>
            <a:r>
              <a:rPr spc="-82" dirty="0">
                <a:latin typeface="Tahoma"/>
                <a:cs typeface="Tahoma"/>
              </a:rPr>
              <a:t>i</a:t>
            </a:r>
            <a:r>
              <a:rPr spc="-91" dirty="0">
                <a:latin typeface="Tahoma"/>
                <a:cs typeface="Tahoma"/>
              </a:rPr>
              <a:t> </a:t>
            </a:r>
            <a:r>
              <a:rPr spc="173" dirty="0">
                <a:latin typeface="Tahoma"/>
                <a:cs typeface="Tahoma"/>
              </a:rPr>
              <a:t>powielanie</a:t>
            </a:r>
            <a:r>
              <a:rPr spc="-58" dirty="0">
                <a:latin typeface="Tahoma"/>
                <a:cs typeface="Tahoma"/>
              </a:rPr>
              <a:t> </a:t>
            </a:r>
            <a:r>
              <a:rPr spc="99" dirty="0">
                <a:latin typeface="Tahoma"/>
                <a:cs typeface="Tahoma"/>
              </a:rPr>
              <a:t>rynkowe.</a:t>
            </a:r>
          </a:p>
        </p:txBody>
      </p:sp>
      <p:sp>
        <p:nvSpPr>
          <p:cNvPr id="7" name="object 7"/>
          <p:cNvSpPr/>
          <p:nvPr/>
        </p:nvSpPr>
        <p:spPr>
          <a:xfrm>
            <a:off x="387002" y="3601544"/>
            <a:ext cx="9559918" cy="633489"/>
          </a:xfrm>
          <a:custGeom>
            <a:avLst/>
            <a:gdLst/>
            <a:ahLst/>
            <a:cxnLst/>
            <a:rect l="l" t="t" r="r" b="b"/>
            <a:pathLst>
              <a:path w="5797550" h="384175">
                <a:moveTo>
                  <a:pt x="5733288" y="0"/>
                </a:moveTo>
                <a:lnTo>
                  <a:pt x="64007" y="0"/>
                </a:lnTo>
                <a:lnTo>
                  <a:pt x="39095" y="5036"/>
                </a:lnTo>
                <a:lnTo>
                  <a:pt x="18749" y="18764"/>
                </a:lnTo>
                <a:lnTo>
                  <a:pt x="5030" y="39112"/>
                </a:lnTo>
                <a:lnTo>
                  <a:pt x="0" y="64008"/>
                </a:lnTo>
                <a:lnTo>
                  <a:pt x="0" y="320040"/>
                </a:lnTo>
                <a:lnTo>
                  <a:pt x="5030" y="344935"/>
                </a:lnTo>
                <a:lnTo>
                  <a:pt x="18749" y="365283"/>
                </a:lnTo>
                <a:lnTo>
                  <a:pt x="39095" y="379011"/>
                </a:lnTo>
                <a:lnTo>
                  <a:pt x="64007" y="384048"/>
                </a:lnTo>
                <a:lnTo>
                  <a:pt x="5733288" y="384048"/>
                </a:lnTo>
                <a:lnTo>
                  <a:pt x="5758183" y="379011"/>
                </a:lnTo>
                <a:lnTo>
                  <a:pt x="5778531" y="365283"/>
                </a:lnTo>
                <a:lnTo>
                  <a:pt x="5792259" y="344935"/>
                </a:lnTo>
                <a:lnTo>
                  <a:pt x="5797295" y="320040"/>
                </a:lnTo>
                <a:lnTo>
                  <a:pt x="5797295" y="64008"/>
                </a:lnTo>
                <a:lnTo>
                  <a:pt x="5792259" y="39112"/>
                </a:lnTo>
                <a:lnTo>
                  <a:pt x="5778531" y="18764"/>
                </a:lnTo>
                <a:lnTo>
                  <a:pt x="5758183" y="5036"/>
                </a:lnTo>
                <a:lnTo>
                  <a:pt x="5733288" y="0"/>
                </a:lnTo>
                <a:close/>
              </a:path>
            </a:pathLst>
          </a:custGeom>
          <a:solidFill>
            <a:srgbClr val="FFC000"/>
          </a:solidFill>
        </p:spPr>
        <p:txBody>
          <a:bodyPr wrap="square" lIns="0" tIns="0" rIns="0" bIns="0" rtlCol="0"/>
          <a:lstStyle/>
          <a:p>
            <a:endParaRPr/>
          </a:p>
        </p:txBody>
      </p:sp>
      <p:sp>
        <p:nvSpPr>
          <p:cNvPr id="8" name="object 8"/>
          <p:cNvSpPr/>
          <p:nvPr/>
        </p:nvSpPr>
        <p:spPr>
          <a:xfrm>
            <a:off x="387002" y="5654676"/>
            <a:ext cx="9559918" cy="633489"/>
          </a:xfrm>
          <a:custGeom>
            <a:avLst/>
            <a:gdLst/>
            <a:ahLst/>
            <a:cxnLst/>
            <a:rect l="l" t="t" r="r" b="b"/>
            <a:pathLst>
              <a:path w="5797550" h="384175">
                <a:moveTo>
                  <a:pt x="5733288" y="0"/>
                </a:moveTo>
                <a:lnTo>
                  <a:pt x="64007" y="0"/>
                </a:lnTo>
                <a:lnTo>
                  <a:pt x="39095" y="5036"/>
                </a:lnTo>
                <a:lnTo>
                  <a:pt x="18749" y="18764"/>
                </a:lnTo>
                <a:lnTo>
                  <a:pt x="5030" y="39112"/>
                </a:lnTo>
                <a:lnTo>
                  <a:pt x="0" y="64008"/>
                </a:lnTo>
                <a:lnTo>
                  <a:pt x="0" y="320039"/>
                </a:lnTo>
                <a:lnTo>
                  <a:pt x="5030" y="344935"/>
                </a:lnTo>
                <a:lnTo>
                  <a:pt x="18749" y="365283"/>
                </a:lnTo>
                <a:lnTo>
                  <a:pt x="39095" y="379011"/>
                </a:lnTo>
                <a:lnTo>
                  <a:pt x="64007" y="384048"/>
                </a:lnTo>
                <a:lnTo>
                  <a:pt x="5733288" y="384048"/>
                </a:lnTo>
                <a:lnTo>
                  <a:pt x="5758183" y="379011"/>
                </a:lnTo>
                <a:lnTo>
                  <a:pt x="5778531" y="365283"/>
                </a:lnTo>
                <a:lnTo>
                  <a:pt x="5792259" y="344935"/>
                </a:lnTo>
                <a:lnTo>
                  <a:pt x="5797295" y="320039"/>
                </a:lnTo>
                <a:lnTo>
                  <a:pt x="5797295" y="64008"/>
                </a:lnTo>
                <a:lnTo>
                  <a:pt x="5792259" y="39112"/>
                </a:lnTo>
                <a:lnTo>
                  <a:pt x="5778531" y="18764"/>
                </a:lnTo>
                <a:lnTo>
                  <a:pt x="5758183" y="5036"/>
                </a:lnTo>
                <a:lnTo>
                  <a:pt x="5733288" y="0"/>
                </a:lnTo>
                <a:close/>
              </a:path>
            </a:pathLst>
          </a:custGeom>
          <a:solidFill>
            <a:srgbClr val="FFC000"/>
          </a:solidFill>
        </p:spPr>
        <p:txBody>
          <a:bodyPr wrap="square" lIns="0" tIns="0" rIns="0" bIns="0" rtlCol="0"/>
          <a:lstStyle/>
          <a:p>
            <a:endParaRPr/>
          </a:p>
        </p:txBody>
      </p:sp>
      <p:sp>
        <p:nvSpPr>
          <p:cNvPr id="9" name="object 9"/>
          <p:cNvSpPr txBox="1"/>
          <p:nvPr/>
        </p:nvSpPr>
        <p:spPr>
          <a:xfrm>
            <a:off x="498247" y="3540854"/>
            <a:ext cx="8195562" cy="3151823"/>
          </a:xfrm>
          <a:prstGeom prst="rect">
            <a:avLst/>
          </a:prstGeom>
        </p:spPr>
        <p:txBody>
          <a:bodyPr vert="horz" wrap="square" lIns="0" tIns="153922" rIns="0" bIns="0" rtlCol="0">
            <a:spAutoFit/>
          </a:bodyPr>
          <a:lstStyle/>
          <a:p>
            <a:pPr marL="20942">
              <a:spcBef>
                <a:spcPts val="1212"/>
              </a:spcBef>
            </a:pPr>
            <a:r>
              <a:rPr sz="2638" spc="140" dirty="0">
                <a:solidFill>
                  <a:srgbClr val="FFFFFF"/>
                </a:solidFill>
                <a:latin typeface="Tahoma"/>
                <a:cs typeface="Tahoma"/>
              </a:rPr>
              <a:t>Kto?</a:t>
            </a:r>
            <a:endParaRPr sz="2638">
              <a:latin typeface="Tahoma"/>
              <a:cs typeface="Tahoma"/>
            </a:endParaRPr>
          </a:p>
          <a:p>
            <a:pPr marL="476437" indent="-284815">
              <a:lnSpc>
                <a:spcPts val="3033"/>
              </a:lnSpc>
              <a:spcBef>
                <a:spcPts val="1047"/>
              </a:spcBef>
              <a:buChar char="•"/>
              <a:tabLst>
                <a:tab pos="477484" algn="l"/>
              </a:tabLst>
            </a:pPr>
            <a:r>
              <a:rPr sz="2638" spc="198" dirty="0">
                <a:latin typeface="Tahoma"/>
                <a:cs typeface="Tahoma"/>
              </a:rPr>
              <a:t>Międzynarodowe</a:t>
            </a:r>
            <a:r>
              <a:rPr sz="2638" spc="-25" dirty="0">
                <a:latin typeface="Tahoma"/>
                <a:cs typeface="Tahoma"/>
              </a:rPr>
              <a:t> </a:t>
            </a:r>
            <a:r>
              <a:rPr sz="2638" spc="74" dirty="0">
                <a:latin typeface="Tahoma"/>
                <a:cs typeface="Tahoma"/>
              </a:rPr>
              <a:t>konsorcjum:</a:t>
            </a:r>
            <a:r>
              <a:rPr sz="2638" spc="-74" dirty="0">
                <a:latin typeface="Tahoma"/>
                <a:cs typeface="Tahoma"/>
              </a:rPr>
              <a:t> </a:t>
            </a:r>
            <a:r>
              <a:rPr sz="2638" spc="16" dirty="0">
                <a:latin typeface="Tahoma"/>
                <a:cs typeface="Tahoma"/>
              </a:rPr>
              <a:t>3</a:t>
            </a:r>
            <a:r>
              <a:rPr sz="2638" spc="-99" dirty="0">
                <a:latin typeface="Tahoma"/>
                <a:cs typeface="Tahoma"/>
              </a:rPr>
              <a:t> </a:t>
            </a:r>
            <a:r>
              <a:rPr sz="2638" spc="148" dirty="0">
                <a:latin typeface="Tahoma"/>
                <a:cs typeface="Tahoma"/>
              </a:rPr>
              <a:t>partnerów</a:t>
            </a:r>
            <a:endParaRPr sz="2638">
              <a:latin typeface="Tahoma"/>
              <a:cs typeface="Tahoma"/>
            </a:endParaRPr>
          </a:p>
          <a:p>
            <a:pPr marL="476437">
              <a:lnSpc>
                <a:spcPts val="2909"/>
              </a:lnSpc>
            </a:pPr>
            <a:r>
              <a:rPr sz="2638" spc="-58" dirty="0">
                <a:latin typeface="Tahoma"/>
                <a:cs typeface="Tahoma"/>
              </a:rPr>
              <a:t>z</a:t>
            </a:r>
            <a:r>
              <a:rPr sz="2638" spc="-91" dirty="0">
                <a:latin typeface="Tahoma"/>
                <a:cs typeface="Tahoma"/>
              </a:rPr>
              <a:t> </a:t>
            </a:r>
            <a:r>
              <a:rPr sz="2638" spc="16" dirty="0">
                <a:latin typeface="Tahoma"/>
                <a:cs typeface="Tahoma"/>
              </a:rPr>
              <a:t>3</a:t>
            </a:r>
            <a:r>
              <a:rPr sz="2638" spc="-115" dirty="0">
                <a:latin typeface="Tahoma"/>
                <a:cs typeface="Tahoma"/>
              </a:rPr>
              <a:t> </a:t>
            </a:r>
            <a:r>
              <a:rPr sz="2638" spc="140" dirty="0">
                <a:latin typeface="Tahoma"/>
                <a:cs typeface="Tahoma"/>
              </a:rPr>
              <a:t>niezależnych</a:t>
            </a:r>
            <a:r>
              <a:rPr sz="2638" spc="-49" dirty="0">
                <a:latin typeface="Tahoma"/>
                <a:cs typeface="Tahoma"/>
              </a:rPr>
              <a:t> </a:t>
            </a:r>
            <a:r>
              <a:rPr sz="2638" spc="313" dirty="0">
                <a:latin typeface="Tahoma"/>
                <a:cs typeface="Tahoma"/>
              </a:rPr>
              <a:t>od</a:t>
            </a:r>
            <a:r>
              <a:rPr sz="2638" spc="-91" dirty="0">
                <a:latin typeface="Tahoma"/>
                <a:cs typeface="Tahoma"/>
              </a:rPr>
              <a:t> </a:t>
            </a:r>
            <a:r>
              <a:rPr sz="2638" spc="107" dirty="0">
                <a:latin typeface="Tahoma"/>
                <a:cs typeface="Tahoma"/>
              </a:rPr>
              <a:t>siebie</a:t>
            </a:r>
            <a:r>
              <a:rPr sz="2638" spc="-107" dirty="0">
                <a:latin typeface="Tahoma"/>
                <a:cs typeface="Tahoma"/>
              </a:rPr>
              <a:t> </a:t>
            </a:r>
            <a:r>
              <a:rPr sz="2638" spc="107" dirty="0">
                <a:latin typeface="Tahoma"/>
                <a:cs typeface="Tahoma"/>
              </a:rPr>
              <a:t>jednostek</a:t>
            </a:r>
            <a:r>
              <a:rPr sz="2638" spc="-33" dirty="0">
                <a:latin typeface="Tahoma"/>
                <a:cs typeface="Tahoma"/>
              </a:rPr>
              <a:t> </a:t>
            </a:r>
            <a:r>
              <a:rPr sz="2638" spc="-58" dirty="0">
                <a:latin typeface="Tahoma"/>
                <a:cs typeface="Tahoma"/>
              </a:rPr>
              <a:t>z</a:t>
            </a:r>
            <a:r>
              <a:rPr sz="2638" spc="-91" dirty="0">
                <a:latin typeface="Tahoma"/>
                <a:cs typeface="Tahoma"/>
              </a:rPr>
              <a:t> </a:t>
            </a:r>
            <a:r>
              <a:rPr sz="2638" spc="16" dirty="0">
                <a:latin typeface="Tahoma"/>
                <a:cs typeface="Tahoma"/>
              </a:rPr>
              <a:t>3</a:t>
            </a:r>
            <a:r>
              <a:rPr sz="2638" spc="-115" dirty="0">
                <a:latin typeface="Tahoma"/>
                <a:cs typeface="Tahoma"/>
              </a:rPr>
              <a:t> </a:t>
            </a:r>
            <a:r>
              <a:rPr sz="2638" spc="124" dirty="0">
                <a:latin typeface="Tahoma"/>
                <a:cs typeface="Tahoma"/>
              </a:rPr>
              <a:t>różnych</a:t>
            </a:r>
            <a:endParaRPr sz="2638">
              <a:latin typeface="Tahoma"/>
              <a:cs typeface="Tahoma"/>
            </a:endParaRPr>
          </a:p>
          <a:p>
            <a:pPr marL="476437">
              <a:lnSpc>
                <a:spcPts val="3042"/>
              </a:lnSpc>
            </a:pPr>
            <a:r>
              <a:rPr sz="2638" spc="91" dirty="0">
                <a:latin typeface="Tahoma"/>
                <a:cs typeface="Tahoma"/>
              </a:rPr>
              <a:t>krajów</a:t>
            </a:r>
            <a:r>
              <a:rPr sz="2638" spc="-82" dirty="0">
                <a:latin typeface="Tahoma"/>
                <a:cs typeface="Tahoma"/>
              </a:rPr>
              <a:t> </a:t>
            </a:r>
            <a:r>
              <a:rPr sz="2638" spc="132" dirty="0">
                <a:latin typeface="Tahoma"/>
                <a:cs typeface="Tahoma"/>
              </a:rPr>
              <a:t>członkowskich</a:t>
            </a:r>
            <a:r>
              <a:rPr sz="2638" dirty="0">
                <a:latin typeface="Tahoma"/>
                <a:cs typeface="Tahoma"/>
              </a:rPr>
              <a:t> </a:t>
            </a:r>
            <a:r>
              <a:rPr sz="2638" spc="91" dirty="0">
                <a:latin typeface="Tahoma"/>
                <a:cs typeface="Tahoma"/>
              </a:rPr>
              <a:t>i/lub</a:t>
            </a:r>
            <a:r>
              <a:rPr sz="2638" spc="-132" dirty="0">
                <a:latin typeface="Tahoma"/>
                <a:cs typeface="Tahoma"/>
              </a:rPr>
              <a:t> </a:t>
            </a:r>
            <a:r>
              <a:rPr sz="2638" spc="82" dirty="0">
                <a:latin typeface="Tahoma"/>
                <a:cs typeface="Tahoma"/>
              </a:rPr>
              <a:t>stowarzyszonych.</a:t>
            </a:r>
            <a:endParaRPr sz="2638">
              <a:latin typeface="Tahoma"/>
              <a:cs typeface="Tahoma"/>
            </a:endParaRPr>
          </a:p>
          <a:p>
            <a:pPr>
              <a:spcBef>
                <a:spcPts val="82"/>
              </a:spcBef>
            </a:pPr>
            <a:endParaRPr sz="2391">
              <a:latin typeface="Tahoma"/>
              <a:cs typeface="Tahoma"/>
            </a:endParaRPr>
          </a:p>
          <a:p>
            <a:pPr marL="20942">
              <a:spcBef>
                <a:spcPts val="8"/>
              </a:spcBef>
            </a:pPr>
            <a:r>
              <a:rPr sz="2638" spc="148" dirty="0">
                <a:solidFill>
                  <a:srgbClr val="FFFFFF"/>
                </a:solidFill>
                <a:latin typeface="Tahoma"/>
                <a:cs typeface="Tahoma"/>
              </a:rPr>
              <a:t>Dofinansowanie</a:t>
            </a:r>
            <a:endParaRPr sz="2638">
              <a:latin typeface="Tahoma"/>
              <a:cs typeface="Tahoma"/>
            </a:endParaRPr>
          </a:p>
          <a:p>
            <a:pPr marL="476437" indent="-284815">
              <a:spcBef>
                <a:spcPts val="1047"/>
              </a:spcBef>
              <a:buChar char="•"/>
              <a:tabLst>
                <a:tab pos="477484" algn="l"/>
              </a:tabLst>
            </a:pPr>
            <a:r>
              <a:rPr sz="2638" spc="-124" dirty="0">
                <a:latin typeface="Tahoma"/>
                <a:cs typeface="Tahoma"/>
              </a:rPr>
              <a:t>100%</a:t>
            </a:r>
            <a:r>
              <a:rPr sz="2638" spc="-82" dirty="0">
                <a:latin typeface="Tahoma"/>
                <a:cs typeface="Tahoma"/>
              </a:rPr>
              <a:t> </a:t>
            </a:r>
            <a:r>
              <a:rPr sz="2638" spc="-91" dirty="0">
                <a:latin typeface="Tahoma"/>
                <a:cs typeface="Tahoma"/>
              </a:rPr>
              <a:t>-</a:t>
            </a:r>
            <a:r>
              <a:rPr sz="2638" spc="-99" dirty="0">
                <a:latin typeface="Tahoma"/>
                <a:cs typeface="Tahoma"/>
              </a:rPr>
              <a:t> </a:t>
            </a:r>
            <a:r>
              <a:rPr sz="2638" spc="58" dirty="0">
                <a:latin typeface="Tahoma"/>
                <a:cs typeface="Tahoma"/>
              </a:rPr>
              <a:t>jednostki</a:t>
            </a:r>
            <a:r>
              <a:rPr sz="2638" spc="-49" dirty="0">
                <a:latin typeface="Tahoma"/>
                <a:cs typeface="Tahoma"/>
              </a:rPr>
              <a:t> </a:t>
            </a:r>
            <a:r>
              <a:rPr sz="2638" spc="140" dirty="0">
                <a:latin typeface="Tahoma"/>
                <a:cs typeface="Tahoma"/>
              </a:rPr>
              <a:t>publiczne,</a:t>
            </a:r>
            <a:r>
              <a:rPr sz="2638" spc="-91" dirty="0">
                <a:latin typeface="Tahoma"/>
                <a:cs typeface="Tahoma"/>
              </a:rPr>
              <a:t> </a:t>
            </a:r>
            <a:r>
              <a:rPr sz="2638" spc="-173" dirty="0">
                <a:latin typeface="Tahoma"/>
                <a:cs typeface="Tahoma"/>
              </a:rPr>
              <a:t>70%</a:t>
            </a:r>
            <a:r>
              <a:rPr sz="2638" spc="-74" dirty="0">
                <a:latin typeface="Tahoma"/>
                <a:cs typeface="Tahoma"/>
              </a:rPr>
              <a:t> </a:t>
            </a:r>
            <a:r>
              <a:rPr sz="2638" spc="-91" dirty="0">
                <a:latin typeface="Tahoma"/>
                <a:cs typeface="Tahoma"/>
              </a:rPr>
              <a:t>-</a:t>
            </a:r>
            <a:r>
              <a:rPr sz="2638" spc="-82" dirty="0">
                <a:latin typeface="Tahoma"/>
                <a:cs typeface="Tahoma"/>
              </a:rPr>
              <a:t> </a:t>
            </a:r>
            <a:r>
              <a:rPr sz="2638" spc="58" dirty="0">
                <a:latin typeface="Tahoma"/>
                <a:cs typeface="Tahoma"/>
              </a:rPr>
              <a:t>MŚP.</a:t>
            </a:r>
            <a:endParaRPr sz="2638">
              <a:latin typeface="Tahoma"/>
              <a:cs typeface="Tahoma"/>
            </a:endParaRPr>
          </a:p>
        </p:txBody>
      </p:sp>
    </p:spTree>
    <p:extLst>
      <p:ext uri="{BB962C8B-B14F-4D97-AF65-F5344CB8AC3E}">
        <p14:creationId xmlns:p14="http://schemas.microsoft.com/office/powerpoint/2010/main" val="18610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056" y="217346"/>
            <a:ext cx="6079396" cy="833228"/>
          </a:xfrm>
          <a:prstGeom prst="rect">
            <a:avLst/>
          </a:prstGeom>
        </p:spPr>
        <p:txBody>
          <a:bodyPr vert="horz" wrap="square" lIns="0" tIns="20942" rIns="0" bIns="0" rtlCol="0" anchor="ctr">
            <a:spAutoFit/>
          </a:bodyPr>
          <a:lstStyle/>
          <a:p>
            <a:pPr marL="20942">
              <a:spcBef>
                <a:spcPts val="165"/>
              </a:spcBef>
            </a:pPr>
            <a:r>
              <a:rPr sz="5277" spc="313" dirty="0">
                <a:latin typeface="+mn-lt"/>
              </a:rPr>
              <a:t>Rodzaje</a:t>
            </a:r>
            <a:r>
              <a:rPr sz="5277" spc="-272" dirty="0">
                <a:latin typeface="+mn-lt"/>
              </a:rPr>
              <a:t> </a:t>
            </a:r>
            <a:r>
              <a:rPr sz="5277" spc="247" dirty="0">
                <a:latin typeface="+mn-lt"/>
              </a:rPr>
              <a:t>projektów</a:t>
            </a:r>
            <a:endParaRPr sz="5277" dirty="0">
              <a:latin typeface="+mn-lt"/>
            </a:endParaRPr>
          </a:p>
        </p:txBody>
      </p:sp>
      <p:sp>
        <p:nvSpPr>
          <p:cNvPr id="3" name="object 3"/>
          <p:cNvSpPr/>
          <p:nvPr/>
        </p:nvSpPr>
        <p:spPr>
          <a:xfrm>
            <a:off x="615686" y="1782123"/>
            <a:ext cx="8029075" cy="825106"/>
          </a:xfrm>
          <a:custGeom>
            <a:avLst/>
            <a:gdLst/>
            <a:ahLst/>
            <a:cxnLst/>
            <a:rect l="l" t="t" r="r" b="b"/>
            <a:pathLst>
              <a:path w="4869180" h="500380">
                <a:moveTo>
                  <a:pt x="4785868" y="0"/>
                </a:moveTo>
                <a:lnTo>
                  <a:pt x="83312" y="0"/>
                </a:lnTo>
                <a:lnTo>
                  <a:pt x="50883" y="6552"/>
                </a:lnTo>
                <a:lnTo>
                  <a:pt x="24401" y="24415"/>
                </a:lnTo>
                <a:lnTo>
                  <a:pt x="6547" y="50899"/>
                </a:lnTo>
                <a:lnTo>
                  <a:pt x="0" y="83312"/>
                </a:lnTo>
                <a:lnTo>
                  <a:pt x="0" y="416560"/>
                </a:lnTo>
                <a:lnTo>
                  <a:pt x="6547" y="448972"/>
                </a:lnTo>
                <a:lnTo>
                  <a:pt x="24401" y="475456"/>
                </a:lnTo>
                <a:lnTo>
                  <a:pt x="50883" y="493319"/>
                </a:lnTo>
                <a:lnTo>
                  <a:pt x="83312" y="499872"/>
                </a:lnTo>
                <a:lnTo>
                  <a:pt x="4785868" y="499872"/>
                </a:lnTo>
                <a:lnTo>
                  <a:pt x="4818280" y="493319"/>
                </a:lnTo>
                <a:lnTo>
                  <a:pt x="4844764" y="475456"/>
                </a:lnTo>
                <a:lnTo>
                  <a:pt x="4862627" y="448972"/>
                </a:lnTo>
                <a:lnTo>
                  <a:pt x="4869180" y="416560"/>
                </a:lnTo>
                <a:lnTo>
                  <a:pt x="4869180" y="83312"/>
                </a:lnTo>
                <a:lnTo>
                  <a:pt x="4862627" y="50899"/>
                </a:lnTo>
                <a:lnTo>
                  <a:pt x="4844764" y="24415"/>
                </a:lnTo>
                <a:lnTo>
                  <a:pt x="4818280" y="6552"/>
                </a:lnTo>
                <a:lnTo>
                  <a:pt x="4785868" y="0"/>
                </a:lnTo>
                <a:close/>
              </a:path>
            </a:pathLst>
          </a:custGeom>
          <a:solidFill>
            <a:srgbClr val="787878"/>
          </a:solidFill>
        </p:spPr>
        <p:txBody>
          <a:bodyPr wrap="square" lIns="0" tIns="0" rIns="0" bIns="0" rtlCol="0"/>
          <a:lstStyle/>
          <a:p>
            <a:endParaRPr/>
          </a:p>
        </p:txBody>
      </p:sp>
      <p:sp>
        <p:nvSpPr>
          <p:cNvPr id="4" name="object 4"/>
          <p:cNvSpPr/>
          <p:nvPr/>
        </p:nvSpPr>
        <p:spPr>
          <a:xfrm>
            <a:off x="615686" y="2882821"/>
            <a:ext cx="8029075" cy="892119"/>
          </a:xfrm>
          <a:custGeom>
            <a:avLst/>
            <a:gdLst/>
            <a:ahLst/>
            <a:cxnLst/>
            <a:rect l="l" t="t" r="r" b="b"/>
            <a:pathLst>
              <a:path w="4869180" h="541019">
                <a:moveTo>
                  <a:pt x="4779010" y="0"/>
                </a:moveTo>
                <a:lnTo>
                  <a:pt x="90170" y="0"/>
                </a:lnTo>
                <a:lnTo>
                  <a:pt x="55072" y="7088"/>
                </a:lnTo>
                <a:lnTo>
                  <a:pt x="26411" y="26416"/>
                </a:lnTo>
                <a:lnTo>
                  <a:pt x="7086" y="55078"/>
                </a:lnTo>
                <a:lnTo>
                  <a:pt x="0" y="90170"/>
                </a:lnTo>
                <a:lnTo>
                  <a:pt x="0" y="450850"/>
                </a:lnTo>
                <a:lnTo>
                  <a:pt x="7086" y="485941"/>
                </a:lnTo>
                <a:lnTo>
                  <a:pt x="26411" y="514603"/>
                </a:lnTo>
                <a:lnTo>
                  <a:pt x="55072" y="533931"/>
                </a:lnTo>
                <a:lnTo>
                  <a:pt x="90170" y="541020"/>
                </a:lnTo>
                <a:lnTo>
                  <a:pt x="4779010" y="541020"/>
                </a:lnTo>
                <a:lnTo>
                  <a:pt x="4814101" y="533931"/>
                </a:lnTo>
                <a:lnTo>
                  <a:pt x="4842764" y="514603"/>
                </a:lnTo>
                <a:lnTo>
                  <a:pt x="4862091" y="485941"/>
                </a:lnTo>
                <a:lnTo>
                  <a:pt x="4869180" y="450850"/>
                </a:lnTo>
                <a:lnTo>
                  <a:pt x="4869180" y="90170"/>
                </a:lnTo>
                <a:lnTo>
                  <a:pt x="4862091" y="55078"/>
                </a:lnTo>
                <a:lnTo>
                  <a:pt x="4842764" y="26416"/>
                </a:lnTo>
                <a:lnTo>
                  <a:pt x="4814101" y="7088"/>
                </a:lnTo>
                <a:lnTo>
                  <a:pt x="4779010" y="0"/>
                </a:lnTo>
                <a:close/>
              </a:path>
            </a:pathLst>
          </a:custGeom>
          <a:solidFill>
            <a:srgbClr val="B5B5B5"/>
          </a:solidFill>
        </p:spPr>
        <p:txBody>
          <a:bodyPr wrap="square" lIns="0" tIns="0" rIns="0" bIns="0" rtlCol="0"/>
          <a:lstStyle/>
          <a:p>
            <a:endParaRPr/>
          </a:p>
        </p:txBody>
      </p:sp>
      <p:sp>
        <p:nvSpPr>
          <p:cNvPr id="5" name="object 5"/>
          <p:cNvSpPr/>
          <p:nvPr/>
        </p:nvSpPr>
        <p:spPr>
          <a:xfrm>
            <a:off x="615686" y="4051373"/>
            <a:ext cx="8029075" cy="6928290"/>
          </a:xfrm>
          <a:custGeom>
            <a:avLst/>
            <a:gdLst/>
            <a:ahLst/>
            <a:cxnLst/>
            <a:rect l="l" t="t" r="r" b="b"/>
            <a:pathLst>
              <a:path w="4869180" h="3121660">
                <a:moveTo>
                  <a:pt x="4348988" y="0"/>
                </a:moveTo>
                <a:lnTo>
                  <a:pt x="520204" y="0"/>
                </a:lnTo>
                <a:lnTo>
                  <a:pt x="472855" y="2126"/>
                </a:lnTo>
                <a:lnTo>
                  <a:pt x="426697" y="8381"/>
                </a:lnTo>
                <a:lnTo>
                  <a:pt x="381914" y="18583"/>
                </a:lnTo>
                <a:lnTo>
                  <a:pt x="338689" y="32546"/>
                </a:lnTo>
                <a:lnTo>
                  <a:pt x="297205" y="50089"/>
                </a:lnTo>
                <a:lnTo>
                  <a:pt x="257648" y="71025"/>
                </a:lnTo>
                <a:lnTo>
                  <a:pt x="220199" y="95173"/>
                </a:lnTo>
                <a:lnTo>
                  <a:pt x="185044" y="122349"/>
                </a:lnTo>
                <a:lnTo>
                  <a:pt x="152365" y="152368"/>
                </a:lnTo>
                <a:lnTo>
                  <a:pt x="122346" y="185047"/>
                </a:lnTo>
                <a:lnTo>
                  <a:pt x="95171" y="220202"/>
                </a:lnTo>
                <a:lnTo>
                  <a:pt x="71023" y="257650"/>
                </a:lnTo>
                <a:lnTo>
                  <a:pt x="50087" y="297206"/>
                </a:lnTo>
                <a:lnTo>
                  <a:pt x="32545" y="338688"/>
                </a:lnTo>
                <a:lnTo>
                  <a:pt x="18582" y="381911"/>
                </a:lnTo>
                <a:lnTo>
                  <a:pt x="8381" y="426692"/>
                </a:lnTo>
                <a:lnTo>
                  <a:pt x="2125" y="472846"/>
                </a:lnTo>
                <a:lnTo>
                  <a:pt x="0" y="520191"/>
                </a:lnTo>
                <a:lnTo>
                  <a:pt x="0" y="2600960"/>
                </a:lnTo>
                <a:lnTo>
                  <a:pt x="2125" y="2648305"/>
                </a:lnTo>
                <a:lnTo>
                  <a:pt x="8381" y="2694459"/>
                </a:lnTo>
                <a:lnTo>
                  <a:pt x="18582" y="2739240"/>
                </a:lnTo>
                <a:lnTo>
                  <a:pt x="32545" y="2782463"/>
                </a:lnTo>
                <a:lnTo>
                  <a:pt x="50087" y="2823945"/>
                </a:lnTo>
                <a:lnTo>
                  <a:pt x="71023" y="2863501"/>
                </a:lnTo>
                <a:lnTo>
                  <a:pt x="95171" y="2900949"/>
                </a:lnTo>
                <a:lnTo>
                  <a:pt x="122346" y="2936104"/>
                </a:lnTo>
                <a:lnTo>
                  <a:pt x="152365" y="2968783"/>
                </a:lnTo>
                <a:lnTo>
                  <a:pt x="185044" y="2998802"/>
                </a:lnTo>
                <a:lnTo>
                  <a:pt x="220199" y="3025978"/>
                </a:lnTo>
                <a:lnTo>
                  <a:pt x="257648" y="3050126"/>
                </a:lnTo>
                <a:lnTo>
                  <a:pt x="297205" y="3071062"/>
                </a:lnTo>
                <a:lnTo>
                  <a:pt x="338689" y="3088605"/>
                </a:lnTo>
                <a:lnTo>
                  <a:pt x="381914" y="3102568"/>
                </a:lnTo>
                <a:lnTo>
                  <a:pt x="426697" y="3112770"/>
                </a:lnTo>
                <a:lnTo>
                  <a:pt x="472855" y="3119025"/>
                </a:lnTo>
                <a:lnTo>
                  <a:pt x="520204" y="3121152"/>
                </a:lnTo>
                <a:lnTo>
                  <a:pt x="4348988" y="3121152"/>
                </a:lnTo>
                <a:lnTo>
                  <a:pt x="4396333" y="3119025"/>
                </a:lnTo>
                <a:lnTo>
                  <a:pt x="4442487" y="3112770"/>
                </a:lnTo>
                <a:lnTo>
                  <a:pt x="4487268" y="3102568"/>
                </a:lnTo>
                <a:lnTo>
                  <a:pt x="4530491" y="3088605"/>
                </a:lnTo>
                <a:lnTo>
                  <a:pt x="4571973" y="3071062"/>
                </a:lnTo>
                <a:lnTo>
                  <a:pt x="4611529" y="3050126"/>
                </a:lnTo>
                <a:lnTo>
                  <a:pt x="4648977" y="3025978"/>
                </a:lnTo>
                <a:lnTo>
                  <a:pt x="4684132" y="2998802"/>
                </a:lnTo>
                <a:lnTo>
                  <a:pt x="4716811" y="2968783"/>
                </a:lnTo>
                <a:lnTo>
                  <a:pt x="4746830" y="2936104"/>
                </a:lnTo>
                <a:lnTo>
                  <a:pt x="4774006" y="2900949"/>
                </a:lnTo>
                <a:lnTo>
                  <a:pt x="4798154" y="2863501"/>
                </a:lnTo>
                <a:lnTo>
                  <a:pt x="4819090" y="2823945"/>
                </a:lnTo>
                <a:lnTo>
                  <a:pt x="4836633" y="2782463"/>
                </a:lnTo>
                <a:lnTo>
                  <a:pt x="4850596" y="2739240"/>
                </a:lnTo>
                <a:lnTo>
                  <a:pt x="4860798" y="2694459"/>
                </a:lnTo>
                <a:lnTo>
                  <a:pt x="4867053" y="2648305"/>
                </a:lnTo>
                <a:lnTo>
                  <a:pt x="4869180" y="2600960"/>
                </a:lnTo>
                <a:lnTo>
                  <a:pt x="4869180" y="520191"/>
                </a:lnTo>
                <a:lnTo>
                  <a:pt x="4867053" y="472846"/>
                </a:lnTo>
                <a:lnTo>
                  <a:pt x="4860798" y="426692"/>
                </a:lnTo>
                <a:lnTo>
                  <a:pt x="4850596" y="381911"/>
                </a:lnTo>
                <a:lnTo>
                  <a:pt x="4836633" y="338688"/>
                </a:lnTo>
                <a:lnTo>
                  <a:pt x="4819090" y="297206"/>
                </a:lnTo>
                <a:lnTo>
                  <a:pt x="4798154" y="257650"/>
                </a:lnTo>
                <a:lnTo>
                  <a:pt x="4774006" y="220202"/>
                </a:lnTo>
                <a:lnTo>
                  <a:pt x="4746830" y="185047"/>
                </a:lnTo>
                <a:lnTo>
                  <a:pt x="4716811" y="152368"/>
                </a:lnTo>
                <a:lnTo>
                  <a:pt x="4684132" y="122349"/>
                </a:lnTo>
                <a:lnTo>
                  <a:pt x="4648977" y="95173"/>
                </a:lnTo>
                <a:lnTo>
                  <a:pt x="4611529" y="71025"/>
                </a:lnTo>
                <a:lnTo>
                  <a:pt x="4571973" y="50089"/>
                </a:lnTo>
                <a:lnTo>
                  <a:pt x="4530491" y="32546"/>
                </a:lnTo>
                <a:lnTo>
                  <a:pt x="4487268" y="18583"/>
                </a:lnTo>
                <a:lnTo>
                  <a:pt x="4442487" y="8381"/>
                </a:lnTo>
                <a:lnTo>
                  <a:pt x="4396333" y="2126"/>
                </a:lnTo>
                <a:lnTo>
                  <a:pt x="4348988" y="0"/>
                </a:lnTo>
                <a:close/>
              </a:path>
            </a:pathLst>
          </a:custGeom>
          <a:solidFill>
            <a:srgbClr val="B5B5B5"/>
          </a:solidFill>
        </p:spPr>
        <p:txBody>
          <a:bodyPr wrap="square" lIns="0" tIns="0" rIns="0" bIns="0" rtlCol="0"/>
          <a:lstStyle/>
          <a:p>
            <a:endParaRPr/>
          </a:p>
        </p:txBody>
      </p:sp>
      <p:sp>
        <p:nvSpPr>
          <p:cNvPr id="6" name="object 6"/>
          <p:cNvSpPr txBox="1">
            <a:spLocks noGrp="1"/>
          </p:cNvSpPr>
          <p:nvPr>
            <p:ph sz="half" idx="2"/>
          </p:nvPr>
        </p:nvSpPr>
        <p:spPr>
          <a:xfrm>
            <a:off x="527050" y="1782123"/>
            <a:ext cx="7620000" cy="9017552"/>
          </a:xfrm>
          <a:prstGeom prst="rect">
            <a:avLst/>
          </a:prstGeom>
        </p:spPr>
        <p:txBody>
          <a:bodyPr vert="horz" wrap="square" lIns="0" tIns="19895" rIns="0" bIns="0" rtlCol="0">
            <a:spAutoFit/>
          </a:bodyPr>
          <a:lstStyle/>
          <a:p>
            <a:pPr marL="3141" algn="ctr">
              <a:lnSpc>
                <a:spcPts val="3033"/>
              </a:lnSpc>
              <a:spcBef>
                <a:spcPts val="157"/>
              </a:spcBef>
            </a:pPr>
            <a:r>
              <a:rPr spc="41" dirty="0"/>
              <a:t>CSA</a:t>
            </a:r>
          </a:p>
          <a:p>
            <a:pPr marL="1047" algn="ctr">
              <a:lnSpc>
                <a:spcPts val="3033"/>
              </a:lnSpc>
            </a:pPr>
            <a:r>
              <a:rPr spc="-49" dirty="0"/>
              <a:t>Coordination</a:t>
            </a:r>
            <a:r>
              <a:rPr spc="-16" dirty="0"/>
              <a:t> </a:t>
            </a:r>
            <a:r>
              <a:rPr spc="41" dirty="0"/>
              <a:t>and</a:t>
            </a:r>
            <a:r>
              <a:rPr spc="-49" dirty="0"/>
              <a:t> </a:t>
            </a:r>
            <a:r>
              <a:rPr spc="-107" dirty="0"/>
              <a:t>support</a:t>
            </a:r>
            <a:r>
              <a:rPr spc="-41" dirty="0"/>
              <a:t> </a:t>
            </a:r>
            <a:r>
              <a:rPr spc="-25" dirty="0"/>
              <a:t>action</a:t>
            </a:r>
          </a:p>
          <a:p>
            <a:pPr>
              <a:spcBef>
                <a:spcPts val="41"/>
              </a:spcBef>
            </a:pPr>
            <a:endParaRPr sz="3545" dirty="0"/>
          </a:p>
          <a:p>
            <a:pPr algn="ctr">
              <a:lnSpc>
                <a:spcPct val="100000"/>
              </a:lnSpc>
            </a:pPr>
            <a:r>
              <a:rPr spc="157" dirty="0">
                <a:latin typeface="Tahoma"/>
                <a:cs typeface="Tahoma"/>
              </a:rPr>
              <a:t>działanie</a:t>
            </a:r>
            <a:r>
              <a:rPr spc="-74" dirty="0">
                <a:latin typeface="Tahoma"/>
                <a:cs typeface="Tahoma"/>
              </a:rPr>
              <a:t> </a:t>
            </a:r>
            <a:r>
              <a:rPr spc="165" dirty="0">
                <a:latin typeface="Tahoma"/>
                <a:cs typeface="Tahoma"/>
              </a:rPr>
              <a:t>koordynacyjne</a:t>
            </a:r>
            <a:r>
              <a:rPr spc="-74" dirty="0">
                <a:latin typeface="Tahoma"/>
                <a:cs typeface="Tahoma"/>
              </a:rPr>
              <a:t> </a:t>
            </a:r>
            <a:r>
              <a:rPr spc="-82" dirty="0">
                <a:latin typeface="Tahoma"/>
                <a:cs typeface="Tahoma"/>
              </a:rPr>
              <a:t>i</a:t>
            </a:r>
            <a:r>
              <a:rPr spc="-91" dirty="0">
                <a:latin typeface="Tahoma"/>
                <a:cs typeface="Tahoma"/>
              </a:rPr>
              <a:t> </a:t>
            </a:r>
            <a:r>
              <a:rPr spc="165" dirty="0">
                <a:latin typeface="Tahoma"/>
                <a:cs typeface="Tahoma"/>
              </a:rPr>
              <a:t>wspierające</a:t>
            </a:r>
          </a:p>
          <a:p>
            <a:pPr marL="19895" marR="8377" indent="-7330" algn="ctr">
              <a:lnSpc>
                <a:spcPct val="92000"/>
              </a:lnSpc>
            </a:pPr>
            <a:endParaRPr lang="pl-PL" spc="157" dirty="0">
              <a:latin typeface="Tahoma"/>
              <a:cs typeface="Tahoma"/>
            </a:endParaRPr>
          </a:p>
          <a:p>
            <a:pPr marL="19895" marR="8377" indent="-7330" algn="ctr">
              <a:lnSpc>
                <a:spcPct val="92000"/>
              </a:lnSpc>
            </a:pPr>
            <a:r>
              <a:rPr spc="157" dirty="0" err="1">
                <a:latin typeface="Tahoma"/>
                <a:cs typeface="Tahoma"/>
              </a:rPr>
              <a:t>działanie</a:t>
            </a:r>
            <a:r>
              <a:rPr spc="157" dirty="0">
                <a:latin typeface="Tahoma"/>
                <a:cs typeface="Tahoma"/>
              </a:rPr>
              <a:t> </a:t>
            </a:r>
            <a:r>
              <a:rPr spc="148" dirty="0">
                <a:latin typeface="Tahoma"/>
                <a:cs typeface="Tahoma"/>
              </a:rPr>
              <a:t>przyczyniające </a:t>
            </a:r>
            <a:r>
              <a:rPr spc="25" dirty="0">
                <a:latin typeface="Tahoma"/>
                <a:cs typeface="Tahoma"/>
              </a:rPr>
              <a:t>się </a:t>
            </a:r>
            <a:r>
              <a:rPr spc="313" dirty="0">
                <a:latin typeface="Tahoma"/>
                <a:cs typeface="Tahoma"/>
              </a:rPr>
              <a:t>do </a:t>
            </a:r>
            <a:r>
              <a:rPr spc="91" dirty="0">
                <a:latin typeface="Tahoma"/>
                <a:cs typeface="Tahoma"/>
              </a:rPr>
              <a:t>realizacji </a:t>
            </a:r>
            <a:r>
              <a:rPr spc="99" dirty="0">
                <a:latin typeface="Tahoma"/>
                <a:cs typeface="Tahoma"/>
              </a:rPr>
              <a:t> </a:t>
            </a:r>
            <a:r>
              <a:rPr spc="247" dirty="0">
                <a:latin typeface="Tahoma"/>
                <a:cs typeface="Tahoma"/>
              </a:rPr>
              <a:t>celów</a:t>
            </a:r>
            <a:r>
              <a:rPr spc="-82" dirty="0">
                <a:latin typeface="Tahoma"/>
                <a:cs typeface="Tahoma"/>
              </a:rPr>
              <a:t> </a:t>
            </a:r>
            <a:r>
              <a:rPr spc="115" dirty="0">
                <a:latin typeface="Tahoma"/>
                <a:cs typeface="Tahoma"/>
              </a:rPr>
              <a:t>Programu,</a:t>
            </a:r>
            <a:r>
              <a:rPr spc="-66" dirty="0">
                <a:latin typeface="Tahoma"/>
                <a:cs typeface="Tahoma"/>
              </a:rPr>
              <a:t> </a:t>
            </a:r>
            <a:r>
              <a:rPr spc="-58" dirty="0">
                <a:latin typeface="Tahoma"/>
                <a:cs typeface="Tahoma"/>
              </a:rPr>
              <a:t>z</a:t>
            </a:r>
            <a:r>
              <a:rPr spc="-99" dirty="0">
                <a:latin typeface="Tahoma"/>
                <a:cs typeface="Tahoma"/>
              </a:rPr>
              <a:t> </a:t>
            </a:r>
            <a:r>
              <a:rPr spc="188" dirty="0">
                <a:latin typeface="Tahoma"/>
                <a:cs typeface="Tahoma"/>
              </a:rPr>
              <a:t>wyłączeniem</a:t>
            </a:r>
            <a:r>
              <a:rPr spc="16" dirty="0">
                <a:latin typeface="Tahoma"/>
                <a:cs typeface="Tahoma"/>
              </a:rPr>
              <a:t> </a:t>
            </a:r>
            <a:r>
              <a:rPr spc="132" dirty="0">
                <a:latin typeface="Tahoma"/>
                <a:cs typeface="Tahoma"/>
              </a:rPr>
              <a:t>działalności </a:t>
            </a:r>
            <a:r>
              <a:rPr spc="-798" dirty="0">
                <a:latin typeface="Tahoma"/>
                <a:cs typeface="Tahoma"/>
              </a:rPr>
              <a:t> </a:t>
            </a:r>
            <a:r>
              <a:rPr spc="231" dirty="0">
                <a:latin typeface="Tahoma"/>
                <a:cs typeface="Tahoma"/>
              </a:rPr>
              <a:t>w </a:t>
            </a:r>
            <a:r>
              <a:rPr spc="66" dirty="0">
                <a:latin typeface="Tahoma"/>
                <a:cs typeface="Tahoma"/>
              </a:rPr>
              <a:t>zakresie </a:t>
            </a:r>
            <a:r>
              <a:rPr spc="322" dirty="0">
                <a:latin typeface="Tahoma"/>
                <a:cs typeface="Tahoma"/>
              </a:rPr>
              <a:t>badań </a:t>
            </a:r>
            <a:r>
              <a:rPr spc="206" dirty="0">
                <a:latin typeface="Tahoma"/>
                <a:cs typeface="Tahoma"/>
              </a:rPr>
              <a:t>naukowych </a:t>
            </a:r>
            <a:r>
              <a:rPr spc="-82" dirty="0">
                <a:latin typeface="Tahoma"/>
                <a:cs typeface="Tahoma"/>
              </a:rPr>
              <a:t>i </a:t>
            </a:r>
            <a:r>
              <a:rPr spc="107" dirty="0">
                <a:latin typeface="Tahoma"/>
                <a:cs typeface="Tahoma"/>
              </a:rPr>
              <a:t>innowacji, </a:t>
            </a:r>
            <a:r>
              <a:rPr spc="115" dirty="0">
                <a:latin typeface="Tahoma"/>
                <a:cs typeface="Tahoma"/>
              </a:rPr>
              <a:t> </a:t>
            </a:r>
            <a:r>
              <a:rPr spc="206" dirty="0">
                <a:latin typeface="Tahoma"/>
                <a:cs typeface="Tahoma"/>
              </a:rPr>
              <a:t>obejmujące </a:t>
            </a:r>
            <a:r>
              <a:rPr spc="41" dirty="0">
                <a:latin typeface="Tahoma"/>
                <a:cs typeface="Tahoma"/>
              </a:rPr>
              <a:t>np.: </a:t>
            </a:r>
            <a:r>
              <a:rPr spc="132" dirty="0">
                <a:latin typeface="Tahoma"/>
                <a:cs typeface="Tahoma"/>
              </a:rPr>
              <a:t>definiowanie, </a:t>
            </a:r>
            <a:r>
              <a:rPr spc="140" dirty="0">
                <a:latin typeface="Tahoma"/>
                <a:cs typeface="Tahoma"/>
              </a:rPr>
              <a:t> </a:t>
            </a:r>
            <a:r>
              <a:rPr spc="157" dirty="0">
                <a:latin typeface="Tahoma"/>
                <a:cs typeface="Tahoma"/>
              </a:rPr>
              <a:t>organizowanie </a:t>
            </a:r>
            <a:r>
              <a:rPr spc="-82" dirty="0">
                <a:latin typeface="Tahoma"/>
                <a:cs typeface="Tahoma"/>
              </a:rPr>
              <a:t>i </a:t>
            </a:r>
            <a:r>
              <a:rPr spc="140" dirty="0">
                <a:latin typeface="Tahoma"/>
                <a:cs typeface="Tahoma"/>
              </a:rPr>
              <a:t>zarządzanie </a:t>
            </a:r>
            <a:r>
              <a:rPr spc="107" dirty="0">
                <a:latin typeface="Tahoma"/>
                <a:cs typeface="Tahoma"/>
              </a:rPr>
              <a:t>wspólnymi </a:t>
            </a:r>
            <a:r>
              <a:rPr spc="132" dirty="0">
                <a:latin typeface="Tahoma"/>
                <a:cs typeface="Tahoma"/>
              </a:rPr>
              <a:t>lub </a:t>
            </a:r>
            <a:r>
              <a:rPr spc="140" dirty="0">
                <a:latin typeface="Tahoma"/>
                <a:cs typeface="Tahoma"/>
              </a:rPr>
              <a:t> </a:t>
            </a:r>
            <a:r>
              <a:rPr spc="157" dirty="0">
                <a:latin typeface="Tahoma"/>
                <a:cs typeface="Tahoma"/>
              </a:rPr>
              <a:t>łącznymi </a:t>
            </a:r>
            <a:r>
              <a:rPr spc="107" dirty="0">
                <a:latin typeface="Tahoma"/>
                <a:cs typeface="Tahoma"/>
              </a:rPr>
              <a:t>inicjatywami, </a:t>
            </a:r>
            <a:r>
              <a:rPr spc="132" dirty="0">
                <a:latin typeface="Tahoma"/>
                <a:cs typeface="Tahoma"/>
              </a:rPr>
              <a:t>sieciowanie, </a:t>
            </a:r>
            <a:r>
              <a:rPr spc="140" dirty="0">
                <a:latin typeface="Tahoma"/>
                <a:cs typeface="Tahoma"/>
              </a:rPr>
              <a:t> </a:t>
            </a:r>
            <a:r>
              <a:rPr spc="165" dirty="0">
                <a:latin typeface="Tahoma"/>
                <a:cs typeface="Tahoma"/>
              </a:rPr>
              <a:t>koordynowanie </a:t>
            </a:r>
            <a:r>
              <a:rPr spc="115" dirty="0">
                <a:latin typeface="Tahoma"/>
                <a:cs typeface="Tahoma"/>
              </a:rPr>
              <a:t>oraz </a:t>
            </a:r>
            <a:r>
              <a:rPr spc="99" dirty="0">
                <a:latin typeface="Tahoma"/>
                <a:cs typeface="Tahoma"/>
              </a:rPr>
              <a:t>wspieranie, </a:t>
            </a:r>
            <a:r>
              <a:rPr spc="107" dirty="0">
                <a:latin typeface="Tahoma"/>
                <a:cs typeface="Tahoma"/>
              </a:rPr>
              <a:t> </a:t>
            </a:r>
            <a:r>
              <a:rPr spc="157" dirty="0">
                <a:latin typeface="Tahoma"/>
                <a:cs typeface="Tahoma"/>
              </a:rPr>
              <a:t>organizowanie </a:t>
            </a:r>
            <a:r>
              <a:rPr spc="91" dirty="0">
                <a:latin typeface="Tahoma"/>
                <a:cs typeface="Tahoma"/>
              </a:rPr>
              <a:t>konferencji, </a:t>
            </a:r>
            <a:r>
              <a:rPr spc="115" dirty="0">
                <a:latin typeface="Tahoma"/>
                <a:cs typeface="Tahoma"/>
              </a:rPr>
              <a:t>spotkań, </a:t>
            </a:r>
            <a:r>
              <a:rPr spc="124" dirty="0">
                <a:latin typeface="Tahoma"/>
                <a:cs typeface="Tahoma"/>
              </a:rPr>
              <a:t> </a:t>
            </a:r>
            <a:r>
              <a:rPr spc="148" dirty="0">
                <a:latin typeface="Tahoma"/>
                <a:cs typeface="Tahoma"/>
              </a:rPr>
              <a:t>wymiany </a:t>
            </a:r>
            <a:r>
              <a:rPr spc="99" dirty="0">
                <a:latin typeface="Tahoma"/>
                <a:cs typeface="Tahoma"/>
              </a:rPr>
              <a:t>personelu, </a:t>
            </a:r>
            <a:r>
              <a:rPr spc="198" dirty="0">
                <a:latin typeface="Tahoma"/>
                <a:cs typeface="Tahoma"/>
              </a:rPr>
              <a:t>wymiana </a:t>
            </a:r>
            <a:r>
              <a:rPr spc="-82" dirty="0">
                <a:latin typeface="Tahoma"/>
                <a:cs typeface="Tahoma"/>
              </a:rPr>
              <a:t>i </a:t>
            </a:r>
            <a:r>
              <a:rPr spc="-74" dirty="0">
                <a:latin typeface="Tahoma"/>
                <a:cs typeface="Tahoma"/>
              </a:rPr>
              <a:t> </a:t>
            </a:r>
            <a:r>
              <a:rPr spc="165" dirty="0">
                <a:latin typeface="Tahoma"/>
                <a:cs typeface="Tahoma"/>
              </a:rPr>
              <a:t>upowszechnianie</a:t>
            </a:r>
            <a:r>
              <a:rPr spc="297" dirty="0">
                <a:latin typeface="Tahoma"/>
                <a:cs typeface="Tahoma"/>
              </a:rPr>
              <a:t> </a:t>
            </a:r>
            <a:r>
              <a:rPr spc="214" dirty="0">
                <a:latin typeface="Tahoma"/>
                <a:cs typeface="Tahoma"/>
              </a:rPr>
              <a:t>dobrych</a:t>
            </a:r>
            <a:r>
              <a:rPr spc="247" dirty="0">
                <a:latin typeface="Tahoma"/>
                <a:cs typeface="Tahoma"/>
              </a:rPr>
              <a:t> </a:t>
            </a:r>
            <a:r>
              <a:rPr spc="74" dirty="0">
                <a:latin typeface="Tahoma"/>
                <a:cs typeface="Tahoma"/>
              </a:rPr>
              <a:t>praktyk, </a:t>
            </a:r>
            <a:r>
              <a:rPr spc="82" dirty="0">
                <a:latin typeface="Tahoma"/>
                <a:cs typeface="Tahoma"/>
              </a:rPr>
              <a:t> </a:t>
            </a:r>
            <a:r>
              <a:rPr spc="99" dirty="0">
                <a:latin typeface="Tahoma"/>
                <a:cs typeface="Tahoma"/>
              </a:rPr>
              <a:t>tworzenie </a:t>
            </a:r>
            <a:r>
              <a:rPr spc="157" dirty="0">
                <a:latin typeface="Tahoma"/>
                <a:cs typeface="Tahoma"/>
              </a:rPr>
              <a:t>wspólnych </a:t>
            </a:r>
            <a:r>
              <a:rPr spc="107" dirty="0">
                <a:latin typeface="Tahoma"/>
                <a:cs typeface="Tahoma"/>
              </a:rPr>
              <a:t>systemów </a:t>
            </a:r>
            <a:r>
              <a:rPr spc="115" dirty="0">
                <a:latin typeface="Tahoma"/>
                <a:cs typeface="Tahoma"/>
              </a:rPr>
              <a:t> </a:t>
            </a:r>
            <a:r>
              <a:rPr spc="140" dirty="0">
                <a:latin typeface="Tahoma"/>
                <a:cs typeface="Tahoma"/>
              </a:rPr>
              <a:t>informacyjnych</a:t>
            </a:r>
            <a:r>
              <a:rPr spc="-82" dirty="0">
                <a:latin typeface="Tahoma"/>
                <a:cs typeface="Tahoma"/>
              </a:rPr>
              <a:t> i</a:t>
            </a:r>
            <a:r>
              <a:rPr spc="-107" dirty="0">
                <a:latin typeface="Tahoma"/>
                <a:cs typeface="Tahoma"/>
              </a:rPr>
              <a:t> </a:t>
            </a:r>
            <a:r>
              <a:rPr spc="148" dirty="0">
                <a:latin typeface="Tahoma"/>
                <a:cs typeface="Tahoma"/>
              </a:rPr>
              <a:t>grup</a:t>
            </a:r>
            <a:r>
              <a:rPr spc="-66" dirty="0">
                <a:latin typeface="Tahoma"/>
                <a:cs typeface="Tahoma"/>
              </a:rPr>
              <a:t> </a:t>
            </a:r>
            <a:r>
              <a:rPr spc="124" dirty="0">
                <a:latin typeface="Tahoma"/>
                <a:cs typeface="Tahoma"/>
              </a:rPr>
              <a:t>eksperckich.</a:t>
            </a:r>
          </a:p>
        </p:txBody>
      </p:sp>
      <p:sp>
        <p:nvSpPr>
          <p:cNvPr id="7" name="object 7"/>
          <p:cNvSpPr/>
          <p:nvPr/>
        </p:nvSpPr>
        <p:spPr>
          <a:xfrm>
            <a:off x="9421284" y="3227105"/>
            <a:ext cx="9710699" cy="751810"/>
          </a:xfrm>
          <a:custGeom>
            <a:avLst/>
            <a:gdLst/>
            <a:ahLst/>
            <a:cxnLst/>
            <a:rect l="l" t="t" r="r" b="b"/>
            <a:pathLst>
              <a:path w="5888990" h="455930">
                <a:moveTo>
                  <a:pt x="5812790" y="0"/>
                </a:moveTo>
                <a:lnTo>
                  <a:pt x="75946" y="0"/>
                </a:lnTo>
                <a:lnTo>
                  <a:pt x="46398" y="5972"/>
                </a:lnTo>
                <a:lnTo>
                  <a:pt x="22256" y="22256"/>
                </a:lnTo>
                <a:lnTo>
                  <a:pt x="5972" y="46398"/>
                </a:lnTo>
                <a:lnTo>
                  <a:pt x="0" y="75946"/>
                </a:lnTo>
                <a:lnTo>
                  <a:pt x="0" y="379730"/>
                </a:lnTo>
                <a:lnTo>
                  <a:pt x="5972" y="409277"/>
                </a:lnTo>
                <a:lnTo>
                  <a:pt x="22256" y="433419"/>
                </a:lnTo>
                <a:lnTo>
                  <a:pt x="46398" y="449703"/>
                </a:lnTo>
                <a:lnTo>
                  <a:pt x="75946" y="455675"/>
                </a:lnTo>
                <a:lnTo>
                  <a:pt x="5812790" y="455675"/>
                </a:lnTo>
                <a:lnTo>
                  <a:pt x="5842337" y="449703"/>
                </a:lnTo>
                <a:lnTo>
                  <a:pt x="5866479" y="433419"/>
                </a:lnTo>
                <a:lnTo>
                  <a:pt x="5882763" y="409277"/>
                </a:lnTo>
                <a:lnTo>
                  <a:pt x="5888735" y="379730"/>
                </a:lnTo>
                <a:lnTo>
                  <a:pt x="5888735" y="75946"/>
                </a:lnTo>
                <a:lnTo>
                  <a:pt x="5882763" y="46398"/>
                </a:lnTo>
                <a:lnTo>
                  <a:pt x="5866479" y="22256"/>
                </a:lnTo>
                <a:lnTo>
                  <a:pt x="5842337" y="5972"/>
                </a:lnTo>
                <a:lnTo>
                  <a:pt x="5812790" y="0"/>
                </a:lnTo>
                <a:close/>
              </a:path>
            </a:pathLst>
          </a:custGeom>
          <a:solidFill>
            <a:srgbClr val="A4A4A4"/>
          </a:solidFill>
        </p:spPr>
        <p:txBody>
          <a:bodyPr wrap="square" lIns="0" tIns="0" rIns="0" bIns="0" rtlCol="0"/>
          <a:lstStyle/>
          <a:p>
            <a:endParaRPr/>
          </a:p>
        </p:txBody>
      </p:sp>
      <p:sp>
        <p:nvSpPr>
          <p:cNvPr id="8" name="object 8"/>
          <p:cNvSpPr txBox="1"/>
          <p:nvPr/>
        </p:nvSpPr>
        <p:spPr>
          <a:xfrm>
            <a:off x="9538137" y="3165997"/>
            <a:ext cx="8940042" cy="1955335"/>
          </a:xfrm>
          <a:prstGeom prst="rect">
            <a:avLst/>
          </a:prstGeom>
        </p:spPr>
        <p:txBody>
          <a:bodyPr vert="horz" wrap="square" lIns="0" tIns="213606" rIns="0" bIns="0" rtlCol="0">
            <a:spAutoFit/>
          </a:bodyPr>
          <a:lstStyle/>
          <a:p>
            <a:pPr marL="20942">
              <a:spcBef>
                <a:spcPts val="1682"/>
              </a:spcBef>
            </a:pPr>
            <a:r>
              <a:rPr sz="2638" spc="140" dirty="0">
                <a:solidFill>
                  <a:srgbClr val="FFFFFF"/>
                </a:solidFill>
                <a:latin typeface="Tahoma"/>
                <a:cs typeface="Tahoma"/>
              </a:rPr>
              <a:t>Kto?</a:t>
            </a:r>
            <a:endParaRPr sz="2638" dirty="0">
              <a:latin typeface="Tahoma"/>
              <a:cs typeface="Tahoma"/>
            </a:endParaRPr>
          </a:p>
          <a:p>
            <a:pPr marL="475390" indent="-284815">
              <a:lnSpc>
                <a:spcPts val="3033"/>
              </a:lnSpc>
              <a:spcBef>
                <a:spcPts val="1509"/>
              </a:spcBef>
              <a:buChar char="•"/>
              <a:tabLst>
                <a:tab pos="476437" algn="l"/>
              </a:tabLst>
            </a:pPr>
            <a:r>
              <a:rPr sz="2638" spc="388" dirty="0">
                <a:latin typeface="+mn-lt"/>
                <a:cs typeface="Tahoma"/>
              </a:rPr>
              <a:t>co</a:t>
            </a:r>
            <a:r>
              <a:rPr sz="2638" spc="-99" dirty="0">
                <a:latin typeface="+mn-lt"/>
                <a:cs typeface="Tahoma"/>
              </a:rPr>
              <a:t> </a:t>
            </a:r>
            <a:r>
              <a:rPr sz="2638" spc="91" dirty="0">
                <a:latin typeface="+mn-lt"/>
                <a:cs typeface="Tahoma"/>
              </a:rPr>
              <a:t>najmniej</a:t>
            </a:r>
            <a:r>
              <a:rPr sz="2638" spc="-49" dirty="0">
                <a:latin typeface="+mn-lt"/>
                <a:cs typeface="Tahoma"/>
              </a:rPr>
              <a:t> </a:t>
            </a:r>
            <a:r>
              <a:rPr sz="2638" spc="16" dirty="0">
                <a:latin typeface="+mn-lt"/>
                <a:cs typeface="Tahoma"/>
              </a:rPr>
              <a:t>1</a:t>
            </a:r>
            <a:r>
              <a:rPr sz="2638" spc="-82" dirty="0">
                <a:latin typeface="+mn-lt"/>
                <a:cs typeface="Tahoma"/>
              </a:rPr>
              <a:t> </a:t>
            </a:r>
            <a:r>
              <a:rPr sz="2638" spc="74" dirty="0">
                <a:latin typeface="+mn-lt"/>
                <a:cs typeface="Tahoma"/>
              </a:rPr>
              <a:t>instytucja</a:t>
            </a:r>
            <a:r>
              <a:rPr sz="2638" spc="-49" dirty="0">
                <a:latin typeface="+mn-lt"/>
                <a:cs typeface="Tahoma"/>
              </a:rPr>
              <a:t> </a:t>
            </a:r>
            <a:r>
              <a:rPr sz="2638" spc="-58" dirty="0">
                <a:latin typeface="+mn-lt"/>
                <a:cs typeface="Tahoma"/>
              </a:rPr>
              <a:t>z</a:t>
            </a:r>
            <a:r>
              <a:rPr sz="2638" spc="-99" dirty="0">
                <a:latin typeface="+mn-lt"/>
                <a:cs typeface="Tahoma"/>
              </a:rPr>
              <a:t> </a:t>
            </a:r>
            <a:r>
              <a:rPr sz="2638" spc="33" dirty="0">
                <a:latin typeface="+mn-lt"/>
                <a:cs typeface="Tahoma"/>
              </a:rPr>
              <a:t>kraju</a:t>
            </a:r>
            <a:r>
              <a:rPr sz="2638" spc="-91" dirty="0">
                <a:latin typeface="+mn-lt"/>
                <a:cs typeface="Tahoma"/>
              </a:rPr>
              <a:t> </a:t>
            </a:r>
            <a:r>
              <a:rPr sz="2638" spc="140" dirty="0">
                <a:latin typeface="+mn-lt"/>
                <a:cs typeface="Tahoma"/>
              </a:rPr>
              <a:t>członkowskiego</a:t>
            </a:r>
            <a:endParaRPr sz="2638" dirty="0">
              <a:latin typeface="+mn-lt"/>
              <a:cs typeface="Tahoma"/>
            </a:endParaRPr>
          </a:p>
          <a:p>
            <a:pPr marL="475390">
              <a:lnSpc>
                <a:spcPts val="2909"/>
              </a:lnSpc>
            </a:pPr>
            <a:r>
              <a:rPr sz="2638" spc="132" dirty="0">
                <a:latin typeface="+mn-lt"/>
                <a:cs typeface="Tahoma"/>
              </a:rPr>
              <a:t>lub</a:t>
            </a:r>
            <a:r>
              <a:rPr sz="2638" spc="-115" dirty="0">
                <a:latin typeface="+mn-lt"/>
                <a:cs typeface="Tahoma"/>
              </a:rPr>
              <a:t> </a:t>
            </a:r>
            <a:r>
              <a:rPr sz="2638" spc="99" dirty="0">
                <a:latin typeface="+mn-lt"/>
                <a:cs typeface="Tahoma"/>
              </a:rPr>
              <a:t>stowarzyszonego,</a:t>
            </a:r>
            <a:r>
              <a:rPr sz="2638" spc="-41" dirty="0">
                <a:latin typeface="+mn-lt"/>
                <a:cs typeface="Tahoma"/>
              </a:rPr>
              <a:t> </a:t>
            </a:r>
            <a:r>
              <a:rPr sz="2638" spc="289" dirty="0">
                <a:latin typeface="+mn-lt"/>
                <a:cs typeface="Tahoma"/>
              </a:rPr>
              <a:t>chyba</a:t>
            </a:r>
            <a:r>
              <a:rPr sz="2638" spc="-74" dirty="0">
                <a:latin typeface="+mn-lt"/>
                <a:cs typeface="Tahoma"/>
              </a:rPr>
              <a:t> </a:t>
            </a:r>
            <a:r>
              <a:rPr sz="2638" spc="124" dirty="0">
                <a:latin typeface="+mn-lt"/>
                <a:cs typeface="Tahoma"/>
              </a:rPr>
              <a:t>że</a:t>
            </a:r>
            <a:r>
              <a:rPr sz="2638" spc="-91" dirty="0">
                <a:latin typeface="+mn-lt"/>
                <a:cs typeface="Tahoma"/>
              </a:rPr>
              <a:t> </a:t>
            </a:r>
            <a:r>
              <a:rPr sz="2638" spc="231" dirty="0">
                <a:latin typeface="+mn-lt"/>
                <a:cs typeface="Tahoma"/>
              </a:rPr>
              <a:t>w</a:t>
            </a:r>
            <a:r>
              <a:rPr sz="2638" spc="-115" dirty="0">
                <a:latin typeface="+mn-lt"/>
                <a:cs typeface="Tahoma"/>
              </a:rPr>
              <a:t> </a:t>
            </a:r>
            <a:r>
              <a:rPr sz="2638" spc="165" dirty="0">
                <a:latin typeface="+mn-lt"/>
                <a:cs typeface="Tahoma"/>
              </a:rPr>
              <a:t>dokumentacji</a:t>
            </a:r>
            <a:endParaRPr sz="2638" dirty="0">
              <a:latin typeface="+mn-lt"/>
              <a:cs typeface="Tahoma"/>
            </a:endParaRPr>
          </a:p>
          <a:p>
            <a:pPr marL="475390">
              <a:lnSpc>
                <a:spcPts val="3042"/>
              </a:lnSpc>
            </a:pPr>
            <a:r>
              <a:rPr sz="2638" spc="74" dirty="0">
                <a:latin typeface="+mn-lt"/>
                <a:cs typeface="Tahoma"/>
              </a:rPr>
              <a:t>konkursowej</a:t>
            </a:r>
            <a:r>
              <a:rPr sz="2638" spc="-25" dirty="0">
                <a:latin typeface="+mn-lt"/>
                <a:cs typeface="Tahoma"/>
              </a:rPr>
              <a:t> </a:t>
            </a:r>
            <a:r>
              <a:rPr sz="2638" spc="157" dirty="0">
                <a:latin typeface="+mn-lt"/>
                <a:cs typeface="Tahoma"/>
              </a:rPr>
              <a:t>zapisane</a:t>
            </a:r>
            <a:r>
              <a:rPr sz="2638" spc="-91" dirty="0">
                <a:latin typeface="+mn-lt"/>
                <a:cs typeface="Tahoma"/>
              </a:rPr>
              <a:t> </a:t>
            </a:r>
            <a:r>
              <a:rPr sz="2638" spc="124" dirty="0">
                <a:latin typeface="+mn-lt"/>
                <a:cs typeface="Tahoma"/>
              </a:rPr>
              <a:t>są</a:t>
            </a:r>
            <a:r>
              <a:rPr sz="2638" spc="-91" dirty="0">
                <a:latin typeface="+mn-lt"/>
                <a:cs typeface="Tahoma"/>
              </a:rPr>
              <a:t> </a:t>
            </a:r>
            <a:r>
              <a:rPr sz="2638" spc="124" dirty="0">
                <a:latin typeface="+mn-lt"/>
                <a:cs typeface="Tahoma"/>
              </a:rPr>
              <a:t>inne</a:t>
            </a:r>
            <a:r>
              <a:rPr sz="2638" spc="-91" dirty="0">
                <a:latin typeface="+mn-lt"/>
                <a:cs typeface="Tahoma"/>
              </a:rPr>
              <a:t> </a:t>
            </a:r>
            <a:r>
              <a:rPr sz="2638" spc="231" dirty="0">
                <a:latin typeface="+mn-lt"/>
                <a:cs typeface="Tahoma"/>
              </a:rPr>
              <a:t>wymagania</a:t>
            </a:r>
            <a:r>
              <a:rPr sz="2638" spc="-33" dirty="0">
                <a:latin typeface="+mn-lt"/>
                <a:cs typeface="Tahoma"/>
              </a:rPr>
              <a:t> </a:t>
            </a:r>
            <a:r>
              <a:rPr sz="2638" spc="115" dirty="0">
                <a:latin typeface="+mn-lt"/>
                <a:cs typeface="Tahoma"/>
              </a:rPr>
              <a:t>formalne.</a:t>
            </a:r>
            <a:endParaRPr sz="2638" dirty="0">
              <a:latin typeface="+mn-lt"/>
              <a:cs typeface="Tahoma"/>
            </a:endParaRPr>
          </a:p>
        </p:txBody>
      </p:sp>
      <p:sp>
        <p:nvSpPr>
          <p:cNvPr id="9" name="object 9"/>
          <p:cNvSpPr/>
          <p:nvPr/>
        </p:nvSpPr>
        <p:spPr>
          <a:xfrm>
            <a:off x="9421284" y="5752682"/>
            <a:ext cx="9710699" cy="784269"/>
          </a:xfrm>
          <a:custGeom>
            <a:avLst/>
            <a:gdLst/>
            <a:ahLst/>
            <a:cxnLst/>
            <a:rect l="l" t="t" r="r" b="b"/>
            <a:pathLst>
              <a:path w="5888990" h="475614">
                <a:moveTo>
                  <a:pt x="5809488" y="0"/>
                </a:moveTo>
                <a:lnTo>
                  <a:pt x="79248" y="0"/>
                </a:lnTo>
                <a:lnTo>
                  <a:pt x="48381" y="6221"/>
                </a:lnTo>
                <a:lnTo>
                  <a:pt x="23193" y="23193"/>
                </a:lnTo>
                <a:lnTo>
                  <a:pt x="6221" y="48381"/>
                </a:lnTo>
                <a:lnTo>
                  <a:pt x="0" y="79248"/>
                </a:lnTo>
                <a:lnTo>
                  <a:pt x="0" y="396239"/>
                </a:lnTo>
                <a:lnTo>
                  <a:pt x="6221" y="427106"/>
                </a:lnTo>
                <a:lnTo>
                  <a:pt x="23193" y="452294"/>
                </a:lnTo>
                <a:lnTo>
                  <a:pt x="48381" y="469266"/>
                </a:lnTo>
                <a:lnTo>
                  <a:pt x="79248" y="475488"/>
                </a:lnTo>
                <a:lnTo>
                  <a:pt x="5809488" y="475488"/>
                </a:lnTo>
                <a:lnTo>
                  <a:pt x="5840354" y="469266"/>
                </a:lnTo>
                <a:lnTo>
                  <a:pt x="5865542" y="452294"/>
                </a:lnTo>
                <a:lnTo>
                  <a:pt x="5882514" y="427106"/>
                </a:lnTo>
                <a:lnTo>
                  <a:pt x="5888735" y="396239"/>
                </a:lnTo>
                <a:lnTo>
                  <a:pt x="5888735" y="79248"/>
                </a:lnTo>
                <a:lnTo>
                  <a:pt x="5882514" y="48381"/>
                </a:lnTo>
                <a:lnTo>
                  <a:pt x="5865542" y="23193"/>
                </a:lnTo>
                <a:lnTo>
                  <a:pt x="5840354" y="6221"/>
                </a:lnTo>
                <a:lnTo>
                  <a:pt x="5809488" y="0"/>
                </a:lnTo>
                <a:close/>
              </a:path>
            </a:pathLst>
          </a:custGeom>
          <a:solidFill>
            <a:srgbClr val="A4A4A4"/>
          </a:solidFill>
        </p:spPr>
        <p:txBody>
          <a:bodyPr wrap="square" lIns="0" tIns="0" rIns="0" bIns="0" rtlCol="0"/>
          <a:lstStyle/>
          <a:p>
            <a:endParaRPr/>
          </a:p>
        </p:txBody>
      </p:sp>
      <p:sp>
        <p:nvSpPr>
          <p:cNvPr id="10" name="object 10"/>
          <p:cNvSpPr txBox="1"/>
          <p:nvPr/>
        </p:nvSpPr>
        <p:spPr>
          <a:xfrm>
            <a:off x="9539604" y="5692534"/>
            <a:ext cx="2656464" cy="1248625"/>
          </a:xfrm>
          <a:prstGeom prst="rect">
            <a:avLst/>
          </a:prstGeom>
        </p:spPr>
        <p:txBody>
          <a:bodyPr vert="horz" wrap="square" lIns="0" tIns="229312" rIns="0" bIns="0" rtlCol="0">
            <a:spAutoFit/>
          </a:bodyPr>
          <a:lstStyle/>
          <a:p>
            <a:pPr marL="20942">
              <a:spcBef>
                <a:spcPts val="1806"/>
              </a:spcBef>
            </a:pPr>
            <a:r>
              <a:rPr sz="2638" spc="140" dirty="0">
                <a:solidFill>
                  <a:srgbClr val="FFFFFF"/>
                </a:solidFill>
                <a:latin typeface="Tahoma"/>
                <a:cs typeface="Tahoma"/>
              </a:rPr>
              <a:t>Dofinansowanie</a:t>
            </a:r>
            <a:endParaRPr sz="2638" dirty="0">
              <a:latin typeface="Tahoma"/>
              <a:cs typeface="Tahoma"/>
            </a:endParaRPr>
          </a:p>
          <a:p>
            <a:pPr marL="474343" indent="-284815">
              <a:spcBef>
                <a:spcPts val="1639"/>
              </a:spcBef>
              <a:buChar char="•"/>
              <a:tabLst>
                <a:tab pos="474343" algn="l"/>
              </a:tabLst>
            </a:pPr>
            <a:r>
              <a:rPr sz="2638" spc="-115" dirty="0">
                <a:latin typeface="+mn-lt"/>
                <a:cs typeface="Tahoma"/>
              </a:rPr>
              <a:t>100%.</a:t>
            </a:r>
            <a:endParaRPr sz="2638" dirty="0">
              <a:latin typeface="+mn-lt"/>
              <a:cs typeface="Tahoma"/>
            </a:endParaRPr>
          </a:p>
        </p:txBody>
      </p:sp>
    </p:spTree>
    <p:extLst>
      <p:ext uri="{BB962C8B-B14F-4D97-AF65-F5344CB8AC3E}">
        <p14:creationId xmlns:p14="http://schemas.microsoft.com/office/powerpoint/2010/main" val="156042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70850" y="396876"/>
            <a:ext cx="11582400" cy="1143000"/>
          </a:xfrm>
        </p:spPr>
        <p:txBody>
          <a:bodyPr>
            <a:normAutofit/>
          </a:bodyPr>
          <a:lstStyle/>
          <a:p>
            <a:r>
              <a:rPr lang="pl-PL" dirty="0"/>
              <a:t>Dwuetapowe składanie wniosku </a:t>
            </a:r>
          </a:p>
        </p:txBody>
      </p:sp>
      <p:sp>
        <p:nvSpPr>
          <p:cNvPr id="3" name="Symbol zastępczy tekstu 2"/>
          <p:cNvSpPr>
            <a:spLocks noGrp="1"/>
          </p:cNvSpPr>
          <p:nvPr>
            <p:ph type="body" idx="1"/>
          </p:nvPr>
        </p:nvSpPr>
        <p:spPr>
          <a:xfrm>
            <a:off x="450850" y="1844675"/>
            <a:ext cx="18821400" cy="9296400"/>
          </a:xfrm>
        </p:spPr>
        <p:txBody>
          <a:bodyPr/>
          <a:lstStyle/>
          <a:p>
            <a:endParaRPr lang="pl-PL" dirty="0"/>
          </a:p>
        </p:txBody>
      </p:sp>
      <p:pic>
        <p:nvPicPr>
          <p:cNvPr id="4" name="Obraz 3"/>
          <p:cNvPicPr>
            <a:picLocks noChangeAspect="1"/>
          </p:cNvPicPr>
          <p:nvPr/>
        </p:nvPicPr>
        <p:blipFill rotWithShape="1">
          <a:blip r:embed="rId2"/>
          <a:srcRect t="24074" r="3333" b="13703"/>
          <a:stretch/>
        </p:blipFill>
        <p:spPr>
          <a:xfrm>
            <a:off x="450850" y="1823075"/>
            <a:ext cx="18520229" cy="6705600"/>
          </a:xfrm>
          <a:prstGeom prst="rect">
            <a:avLst/>
          </a:prstGeom>
        </p:spPr>
      </p:pic>
      <p:sp>
        <p:nvSpPr>
          <p:cNvPr id="5" name="Owal 4"/>
          <p:cNvSpPr/>
          <p:nvPr/>
        </p:nvSpPr>
        <p:spPr>
          <a:xfrm>
            <a:off x="3194050" y="5426075"/>
            <a:ext cx="32004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Owal 5"/>
          <p:cNvSpPr/>
          <p:nvPr/>
        </p:nvSpPr>
        <p:spPr>
          <a:xfrm>
            <a:off x="13481050" y="5426075"/>
            <a:ext cx="4191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61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23650" y="244476"/>
            <a:ext cx="8001000" cy="1676400"/>
          </a:xfrm>
        </p:spPr>
        <p:txBody>
          <a:bodyPr>
            <a:normAutofit/>
          </a:bodyPr>
          <a:lstStyle/>
          <a:p>
            <a:r>
              <a:rPr lang="pl-PL" dirty="0"/>
              <a:t>Typ wniosku – rozliczanie projektu </a:t>
            </a:r>
          </a:p>
        </p:txBody>
      </p:sp>
      <p:pic>
        <p:nvPicPr>
          <p:cNvPr id="4" name="Obraz 3"/>
          <p:cNvPicPr>
            <a:picLocks noChangeAspect="1"/>
          </p:cNvPicPr>
          <p:nvPr/>
        </p:nvPicPr>
        <p:blipFill rotWithShape="1">
          <a:blip r:embed="rId2"/>
          <a:srcRect l="17049" t="41636" r="11284" b="36883"/>
          <a:stretch/>
        </p:blipFill>
        <p:spPr>
          <a:xfrm>
            <a:off x="298450" y="7026275"/>
            <a:ext cx="18077791" cy="3048001"/>
          </a:xfrm>
          <a:prstGeom prst="rect">
            <a:avLst/>
          </a:prstGeom>
        </p:spPr>
      </p:pic>
      <p:sp>
        <p:nvSpPr>
          <p:cNvPr id="3" name="Symbol zastępczy tekstu 2"/>
          <p:cNvSpPr>
            <a:spLocks noGrp="1"/>
          </p:cNvSpPr>
          <p:nvPr>
            <p:ph type="body" idx="1"/>
          </p:nvPr>
        </p:nvSpPr>
        <p:spPr/>
        <p:txBody>
          <a:bodyPr/>
          <a:lstStyle/>
          <a:p>
            <a:endParaRPr lang="pl-PL" dirty="0"/>
          </a:p>
        </p:txBody>
      </p:sp>
      <p:pic>
        <p:nvPicPr>
          <p:cNvPr id="5" name="Obraz 4"/>
          <p:cNvPicPr>
            <a:picLocks noChangeAspect="1"/>
          </p:cNvPicPr>
          <p:nvPr/>
        </p:nvPicPr>
        <p:blipFill rotWithShape="1">
          <a:blip r:embed="rId3"/>
          <a:srcRect l="17083" t="38149" r="5834" b="31481"/>
          <a:stretch/>
        </p:blipFill>
        <p:spPr>
          <a:xfrm>
            <a:off x="402236" y="2561590"/>
            <a:ext cx="17974005" cy="3983428"/>
          </a:xfrm>
          <a:prstGeom prst="rect">
            <a:avLst/>
          </a:prstGeom>
        </p:spPr>
      </p:pic>
      <p:sp>
        <p:nvSpPr>
          <p:cNvPr id="6" name="Owal 5"/>
          <p:cNvSpPr/>
          <p:nvPr/>
        </p:nvSpPr>
        <p:spPr>
          <a:xfrm>
            <a:off x="6623050" y="4283075"/>
            <a:ext cx="4953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wal 6"/>
          <p:cNvSpPr/>
          <p:nvPr/>
        </p:nvSpPr>
        <p:spPr>
          <a:xfrm>
            <a:off x="6851650" y="8169275"/>
            <a:ext cx="48768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8688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128250" y="168275"/>
            <a:ext cx="9144000" cy="990600"/>
          </a:xfrm>
        </p:spPr>
        <p:txBody>
          <a:bodyPr>
            <a:normAutofit fontScale="90000"/>
          </a:bodyPr>
          <a:lstStyle/>
          <a:p>
            <a:pPr>
              <a:defRPr/>
            </a:pPr>
            <a:r>
              <a:rPr lang="pl-PL" dirty="0">
                <a:solidFill>
                  <a:srgbClr val="C00000"/>
                </a:solidFill>
                <a:latin typeface="+mn-lt"/>
              </a:rPr>
              <a:t>Opis konkursu – budowanie konsorcjum  </a:t>
            </a:r>
          </a:p>
        </p:txBody>
      </p:sp>
      <p:sp>
        <p:nvSpPr>
          <p:cNvPr id="4" name="pole tekstowe 3"/>
          <p:cNvSpPr txBox="1"/>
          <p:nvPr/>
        </p:nvSpPr>
        <p:spPr>
          <a:xfrm>
            <a:off x="1212850" y="7407275"/>
            <a:ext cx="17526000" cy="1384995"/>
          </a:xfrm>
          <a:prstGeom prst="rect">
            <a:avLst/>
          </a:prstGeom>
          <a:noFill/>
        </p:spPr>
        <p:txBody>
          <a:bodyPr wrap="square" rtlCol="0">
            <a:spAutoFit/>
          </a:bodyPr>
          <a:lstStyle/>
          <a:p>
            <a:r>
              <a:rPr lang="en-US" sz="2800" dirty="0">
                <a:solidFill>
                  <a:srgbClr val="023B64"/>
                </a:solidFill>
                <a:latin typeface="+mn-lt"/>
              </a:rPr>
              <a:t>This topic requires the effective contribution of SSH disciplines and the involvement of SSH experts, institutions as well as the inclusion of relevant SSH expertise, in order to produce meaningful and significant effects enhancing the societal impact of the related research activities.</a:t>
            </a:r>
            <a:endParaRPr lang="pl-PL" sz="2800" dirty="0">
              <a:solidFill>
                <a:srgbClr val="023B64"/>
              </a:solidFill>
              <a:latin typeface="+mn-lt"/>
            </a:endParaRPr>
          </a:p>
        </p:txBody>
      </p:sp>
      <p:sp>
        <p:nvSpPr>
          <p:cNvPr id="9" name="Prostokąt zaokrąglony 8"/>
          <p:cNvSpPr/>
          <p:nvPr/>
        </p:nvSpPr>
        <p:spPr>
          <a:xfrm>
            <a:off x="984250" y="1850200"/>
            <a:ext cx="131064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p:nvPr/>
        </p:nvPicPr>
        <p:blipFill rotWithShape="1">
          <a:blip r:embed="rId2"/>
          <a:srcRect l="18326" t="77855" r="39014" b="16976"/>
          <a:stretch/>
        </p:blipFill>
        <p:spPr bwMode="auto">
          <a:xfrm>
            <a:off x="1212850" y="1997075"/>
            <a:ext cx="12725400" cy="1219200"/>
          </a:xfrm>
          <a:prstGeom prst="rect">
            <a:avLst/>
          </a:prstGeom>
          <a:ln>
            <a:noFill/>
          </a:ln>
          <a:extLst>
            <a:ext uri="{53640926-AAD7-44D8-BBD7-CCE9431645EC}">
              <a14:shadowObscured xmlns:a14="http://schemas.microsoft.com/office/drawing/2010/main"/>
            </a:ext>
          </a:extLst>
        </p:spPr>
      </p:pic>
      <p:sp>
        <p:nvSpPr>
          <p:cNvPr id="16" name="Prostokąt zaokrąglony 15"/>
          <p:cNvSpPr/>
          <p:nvPr/>
        </p:nvSpPr>
        <p:spPr>
          <a:xfrm>
            <a:off x="984250" y="3902075"/>
            <a:ext cx="15697200" cy="11791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p:cNvSpPr/>
          <p:nvPr/>
        </p:nvSpPr>
        <p:spPr>
          <a:xfrm>
            <a:off x="1441450" y="3970035"/>
            <a:ext cx="15468600" cy="1015663"/>
          </a:xfrm>
          <a:prstGeom prst="rect">
            <a:avLst/>
          </a:prstGeom>
        </p:spPr>
        <p:txBody>
          <a:bodyPr wrap="square">
            <a:spAutoFit/>
          </a:bodyPr>
          <a:lstStyle/>
          <a:p>
            <a:r>
              <a:rPr lang="en-US" sz="2000" b="1" dirty="0">
                <a:solidFill>
                  <a:srgbClr val="023B64"/>
                </a:solidFill>
              </a:rPr>
              <a:t>The consortium should be composed of representatives from data users, data holders, health data access bodies, and other relevant stakeholders to the scope of secondary use of health data, adequately covering the diversity of heath data types and users’ needs across European Member States.</a:t>
            </a:r>
            <a:endParaRPr lang="pl-PL" sz="2000" b="1" dirty="0">
              <a:solidFill>
                <a:srgbClr val="023B64"/>
              </a:solidFill>
            </a:endParaRPr>
          </a:p>
        </p:txBody>
      </p:sp>
      <p:sp>
        <p:nvSpPr>
          <p:cNvPr id="18" name="Prostokąt 17"/>
          <p:cNvSpPr/>
          <p:nvPr/>
        </p:nvSpPr>
        <p:spPr>
          <a:xfrm>
            <a:off x="679450" y="5243085"/>
            <a:ext cx="15392400" cy="1200329"/>
          </a:xfrm>
          <a:prstGeom prst="rect">
            <a:avLst/>
          </a:prstGeom>
        </p:spPr>
        <p:txBody>
          <a:bodyPr wrap="square">
            <a:spAutoFit/>
          </a:bodyPr>
          <a:lstStyle/>
          <a:p>
            <a:r>
              <a:rPr lang="en-US" sz="2400" dirty="0"/>
              <a:t>Proposals must implement the 'multi-actor approach' and ensure adequate involvement of academia, research-technology organizations, food businesses and other relevant actors of the value chain and take into account sex and gender analysis.</a:t>
            </a:r>
            <a:endParaRPr lang="pl-PL" sz="2400" dirty="0"/>
          </a:p>
        </p:txBody>
      </p:sp>
      <p:sp>
        <p:nvSpPr>
          <p:cNvPr id="19" name="Prostokąt zaokrąglony 18"/>
          <p:cNvSpPr/>
          <p:nvPr/>
        </p:nvSpPr>
        <p:spPr>
          <a:xfrm>
            <a:off x="527050" y="5243085"/>
            <a:ext cx="15773400" cy="12803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zaokrąglony 19"/>
          <p:cNvSpPr/>
          <p:nvPr/>
        </p:nvSpPr>
        <p:spPr>
          <a:xfrm>
            <a:off x="1212850" y="7102475"/>
            <a:ext cx="174498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p:cNvPicPr/>
          <p:nvPr/>
        </p:nvPicPr>
        <p:blipFill rotWithShape="1">
          <a:blip r:embed="rId3"/>
          <a:srcRect l="20471" t="66704" r="7076" b="7113"/>
          <a:stretch/>
        </p:blipFill>
        <p:spPr bwMode="auto">
          <a:xfrm>
            <a:off x="3498850" y="8858006"/>
            <a:ext cx="13944600" cy="22696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3880855"/>
      </p:ext>
    </p:extLst>
  </p:cSld>
  <p:clrMapOvr>
    <a:masterClrMapping/>
  </p:clrMapOvr>
</p:sld>
</file>

<file path=ppt/theme/theme1.xml><?xml version="1.0" encoding="utf-8"?>
<a:theme xmlns:a="http://schemas.openxmlformats.org/drawingml/2006/main" name="HPK moty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c45d8f-3104-4675-9bb8-91c4768954ab">
      <Terms xmlns="http://schemas.microsoft.com/office/infopath/2007/PartnerControls"/>
    </lcf76f155ced4ddcb4097134ff3c332f>
    <TaxCatchAll xmlns="16f96db0-467d-4be4-97f9-d95956e03217"/>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16024DB62031646AC724B62D429EE6A" ma:contentTypeVersion="9" ma:contentTypeDescription="Utwórz nowy dokument." ma:contentTypeScope="" ma:versionID="10accfbdb3ba098dbabb9ca64eea5712">
  <xsd:schema xmlns:xsd="http://www.w3.org/2001/XMLSchema" xmlns:xs="http://www.w3.org/2001/XMLSchema" xmlns:p="http://schemas.microsoft.com/office/2006/metadata/properties" xmlns:ns2="8bc45d8f-3104-4675-9bb8-91c4768954ab" xmlns:ns3="16f96db0-467d-4be4-97f9-d95956e03217" targetNamespace="http://schemas.microsoft.com/office/2006/metadata/properties" ma:root="true" ma:fieldsID="18eca874bae2285f407e3d3f48376aa3" ns2:_="" ns3:_="">
    <xsd:import namespace="8bc45d8f-3104-4675-9bb8-91c4768954ab"/>
    <xsd:import namespace="16f96db0-467d-4be4-97f9-d95956e032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45d8f-3104-4675-9bb8-91c476895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5211cfbf-dab3-462a-9e33-f3edfde1ed6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96db0-467d-4be4-97f9-d95956e032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f459f98-f102-4fef-955f-3fe9477a338f}" ma:internalName="TaxCatchAll" ma:showField="CatchAllData" ma:web="16f96db0-467d-4be4-97f9-d95956e032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90F4E1-35E2-453D-8CCC-05F015E19A2B}">
  <ds:schemaRef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8bc45d8f-3104-4675-9bb8-91c4768954ab"/>
    <ds:schemaRef ds:uri="http://purl.org/dc/elements/1.1/"/>
    <ds:schemaRef ds:uri="http://schemas.microsoft.com/office/infopath/2007/PartnerControls"/>
    <ds:schemaRef ds:uri="http://schemas.openxmlformats.org/package/2006/metadata/core-properties"/>
    <ds:schemaRef ds:uri="16f96db0-467d-4be4-97f9-d95956e03217"/>
  </ds:schemaRefs>
</ds:datastoreItem>
</file>

<file path=customXml/itemProps2.xml><?xml version="1.0" encoding="utf-8"?>
<ds:datastoreItem xmlns:ds="http://schemas.openxmlformats.org/officeDocument/2006/customXml" ds:itemID="{0F4F5C7E-3C1A-42E8-A5D7-186ABB54746C}">
  <ds:schemaRefs>
    <ds:schemaRef ds:uri="http://schemas.microsoft.com/sharepoint/v3/contenttype/forms"/>
  </ds:schemaRefs>
</ds:datastoreItem>
</file>

<file path=customXml/itemProps3.xml><?xml version="1.0" encoding="utf-8"?>
<ds:datastoreItem xmlns:ds="http://schemas.openxmlformats.org/officeDocument/2006/customXml" ds:itemID="{9F4C27C5-D415-466C-B9F8-CEB187EC3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45d8f-3104-4675-9bb8-91c4768954ab"/>
    <ds:schemaRef ds:uri="16f96db0-467d-4be4-97f9-d95956e032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4505</TotalTime>
  <Words>2205</Words>
  <Application>Microsoft Office PowerPoint</Application>
  <PresentationFormat>Niestandardowy</PresentationFormat>
  <Paragraphs>347</Paragraphs>
  <Slides>48</Slides>
  <Notes>0</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48</vt:i4>
      </vt:variant>
    </vt:vector>
  </HeadingPairs>
  <TitlesOfParts>
    <vt:vector size="58" baseType="lpstr">
      <vt:lpstr>Arial</vt:lpstr>
      <vt:lpstr>Calibri</vt:lpstr>
      <vt:lpstr>Calibri Light</vt:lpstr>
      <vt:lpstr>IBM Plex Sans</vt:lpstr>
      <vt:lpstr>IBM Plex Sans Light</vt:lpstr>
      <vt:lpstr>IBM Plex Sans SmBld</vt:lpstr>
      <vt:lpstr>Tahoma</vt:lpstr>
      <vt:lpstr>Wingdings</vt:lpstr>
      <vt:lpstr>HPK motyw</vt:lpstr>
      <vt:lpstr>Motyw pakietu Office</vt:lpstr>
      <vt:lpstr>Przygotowanie wniosku projektowego do Horyzontu Europa – część administracyjna  </vt:lpstr>
      <vt:lpstr>Analiza konkursu </vt:lpstr>
      <vt:lpstr>Rodzaje projektów</vt:lpstr>
      <vt:lpstr>Rodzaje projektów</vt:lpstr>
      <vt:lpstr>Rodzaje projektów</vt:lpstr>
      <vt:lpstr>Rodzaje projektów</vt:lpstr>
      <vt:lpstr>Dwuetapowe składanie wniosku </vt:lpstr>
      <vt:lpstr>Typ wniosku – rozliczanie projektu </vt:lpstr>
      <vt:lpstr>Opis konkursu – budowanie konsorcjum  </vt:lpstr>
      <vt:lpstr>Skład konsorcjum</vt:lpstr>
      <vt:lpstr>Budowanie konsorcjum </vt:lpstr>
      <vt:lpstr>Czy mamy konsorcjum projektowe?</vt:lpstr>
      <vt:lpstr>Poszukiwanie partnerów</vt:lpstr>
      <vt:lpstr>Poszukiwanie partnerów  https://cordis.europa.eu/projects/en</vt:lpstr>
      <vt:lpstr>Udział instytucji w projektach europejskich</vt:lpstr>
      <vt:lpstr>               Przygotowanie projektu: zadania  koordynatora</vt:lpstr>
      <vt:lpstr>                           Przygotowanie projektu: zadania partnera </vt:lpstr>
      <vt:lpstr>Dokumenty konkursowe</vt:lpstr>
      <vt:lpstr>Wniosek projektowy </vt:lpstr>
      <vt:lpstr>Wniosek projektowy </vt:lpstr>
      <vt:lpstr>Wniosek projektowy </vt:lpstr>
      <vt:lpstr>PIC - kod identyfikujący instytucję </vt:lpstr>
      <vt:lpstr>Wniosek projektowy </vt:lpstr>
      <vt:lpstr>Wniosek projektowy </vt:lpstr>
      <vt:lpstr>Blind evaluation </vt:lpstr>
      <vt:lpstr>Blind evaluation </vt:lpstr>
      <vt:lpstr>Sekcja A - ogólne informacje </vt:lpstr>
      <vt:lpstr>Abstrakty – przykłady:  baza Cordis </vt:lpstr>
      <vt:lpstr>Część A wniosku – wypełnia każdy uczestnik </vt:lpstr>
      <vt:lpstr>Prezentacja programu PowerPoint</vt:lpstr>
      <vt:lpstr>Rola instytucji w projekcie </vt:lpstr>
      <vt:lpstr>Potencjał jednostki </vt:lpstr>
      <vt:lpstr>Plan Równości Płci </vt:lpstr>
      <vt:lpstr>Część A- sekcja 3 budżet (wypełnia koordynator)</vt:lpstr>
      <vt:lpstr>Podstawowe zasady </vt:lpstr>
      <vt:lpstr>Koszty osobowe (personel costs)</vt:lpstr>
      <vt:lpstr>Koszty osobowe (personel costs)</vt:lpstr>
      <vt:lpstr>kalkulacja kosztów osobowych (osobomiesiące)</vt:lpstr>
      <vt:lpstr>Kalkulacja kosztów osobowych do wniosku </vt:lpstr>
      <vt:lpstr>Podwykonawstwo (subcontracting)  </vt:lpstr>
      <vt:lpstr>Koszty zakupu (purchase costs)</vt:lpstr>
      <vt:lpstr>Sprzęt (equipment)  </vt:lpstr>
      <vt:lpstr>                                  Lump Sum  przygotowanie projektu </vt:lpstr>
      <vt:lpstr>Lump Sum – budżet – plik w Excelu </vt:lpstr>
      <vt:lpstr>Lump Sum -  beneficjent </vt:lpstr>
      <vt:lpstr>Prezentacja programu PowerPoint</vt:lpstr>
      <vt:lpstr>Część A wniosku Sekcja 5 – Other questions </vt:lpstr>
      <vt:lpstr>Centrum Transferu Technologii Politechnika Krakowska ul. Warszawska 24 31-155 Kraków Budynek Galeria GIL, II piętro  hpk@transfer.edu.pl tel: 12 628 25 88    12 628 26 60  12 628 26 74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Strategiczny Program Badań Naukowych i Prac Rozwojowych</dc:title>
  <dc:creator>Dorota Markiewicz - Roszak</dc:creator>
  <cp:lastModifiedBy>Łukasz Czyż</cp:lastModifiedBy>
  <cp:revision>631</cp:revision>
  <cp:lastPrinted>2022-09-22T11:11:53Z</cp:lastPrinted>
  <dcterms:created xsi:type="dcterms:W3CDTF">2022-07-18T09:14:59Z</dcterms:created>
  <dcterms:modified xsi:type="dcterms:W3CDTF">2025-05-07T12:27:03Z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er">
    <vt:lpwstr>Adobe XD</vt:lpwstr>
  </property>
  <property fmtid="{D5CDD505-2E9C-101B-9397-08002B2CF9AE}" pid="3" name="ContentTypeId">
    <vt:lpwstr>0x010100516024DB62031646AC724B62D429EE6A</vt:lpwstr>
  </property>
</Properties>
</file>